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6"/>
  </p:notesMasterIdLst>
  <p:sldIdLst>
    <p:sldId id="275" r:id="rId2"/>
    <p:sldId id="276" r:id="rId3"/>
    <p:sldId id="299" r:id="rId4"/>
    <p:sldId id="300" r:id="rId5"/>
    <p:sldId id="301" r:id="rId6"/>
    <p:sldId id="294" r:id="rId7"/>
    <p:sldId id="306" r:id="rId8"/>
    <p:sldId id="307" r:id="rId9"/>
    <p:sldId id="325" r:id="rId10"/>
    <p:sldId id="302" r:id="rId11"/>
    <p:sldId id="303" r:id="rId12"/>
    <p:sldId id="304" r:id="rId13"/>
    <p:sldId id="305" r:id="rId14"/>
    <p:sldId id="324" r:id="rId15"/>
    <p:sldId id="322" r:id="rId16"/>
    <p:sldId id="326" r:id="rId17"/>
    <p:sldId id="308" r:id="rId18"/>
    <p:sldId id="309" r:id="rId19"/>
    <p:sldId id="310" r:id="rId20"/>
    <p:sldId id="311" r:id="rId21"/>
    <p:sldId id="312" r:id="rId22"/>
    <p:sldId id="313" r:id="rId23"/>
    <p:sldId id="314" r:id="rId24"/>
    <p:sldId id="315" r:id="rId25"/>
    <p:sldId id="327" r:id="rId26"/>
    <p:sldId id="316" r:id="rId27"/>
    <p:sldId id="319" r:id="rId28"/>
    <p:sldId id="320" r:id="rId29"/>
    <p:sldId id="321" r:id="rId30"/>
    <p:sldId id="328" r:id="rId31"/>
    <p:sldId id="329" r:id="rId32"/>
    <p:sldId id="330" r:id="rId33"/>
    <p:sldId id="287" r:id="rId34"/>
    <p:sldId id="331"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mbria" panose="02040503050406030204" pitchFamily="18" charset="0"/>
      <p:regular r:id="rId41"/>
      <p:bold r:id="rId42"/>
      <p:italic r:id="rId43"/>
      <p:boldItalic r:id="rId44"/>
    </p:embeddedFont>
    <p:embeddedFont>
      <p:font typeface="Lato" panose="020B0604020202020204" charset="0"/>
      <p:regular r:id="rId45"/>
      <p:bold r:id="rId46"/>
      <p:italic r:id="rId47"/>
      <p:boldItalic r:id="rId48"/>
    </p:embeddedFont>
    <p:embeddedFont>
      <p:font typeface="Questrial" panose="020B0604020202020204" charset="0"/>
      <p:regular r:id="rId49"/>
    </p:embeddedFont>
    <p:embeddedFont>
      <p:font typeface="Segoe UI" panose="020B05020402040202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93C1CB4-02B9-46D4-A59B-9D5FA1C41EDC}">
          <p14:sldIdLst>
            <p14:sldId id="275"/>
            <p14:sldId id="276"/>
            <p14:sldId id="299"/>
            <p14:sldId id="300"/>
            <p14:sldId id="301"/>
            <p14:sldId id="294"/>
            <p14:sldId id="306"/>
            <p14:sldId id="307"/>
            <p14:sldId id="325"/>
            <p14:sldId id="302"/>
            <p14:sldId id="303"/>
            <p14:sldId id="304"/>
            <p14:sldId id="305"/>
            <p14:sldId id="324"/>
            <p14:sldId id="322"/>
            <p14:sldId id="326"/>
            <p14:sldId id="308"/>
            <p14:sldId id="309"/>
            <p14:sldId id="310"/>
            <p14:sldId id="311"/>
            <p14:sldId id="312"/>
            <p14:sldId id="313"/>
            <p14:sldId id="314"/>
            <p14:sldId id="315"/>
            <p14:sldId id="327"/>
            <p14:sldId id="316"/>
            <p14:sldId id="319"/>
            <p14:sldId id="320"/>
            <p14:sldId id="321"/>
            <p14:sldId id="328"/>
            <p14:sldId id="329"/>
            <p14:sldId id="330"/>
            <p14:sldId id="287"/>
            <p14:sldId id="33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44" roundtripDataSignature="AMtx7mj+zzktwCCPsuUXMQYLpZ6aS2M8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B718E-3248-4FA3-133E-A390786DAF10}" v="2" dt="2023-06-20T15:18:23.864"/>
    <p1510:client id="{12DE5A49-A199-5DC5-C2E9-383C2367420C}" v="57" dt="2023-06-20T15:16:44.085"/>
    <p1510:client id="{2D170DD5-812E-C4AC-96BB-DDDB9F27B5D5}" v="124" dt="2023-07-01T06:33:15.495"/>
    <p1510:client id="{3CA2EFB1-99CD-4005-2D18-B768EB1AEEC3}" v="29" dt="2023-06-20T15:14:14.462"/>
    <p1510:client id="{4682E178-047C-28EB-32F0-EBF14D149AA9}" v="1232" dt="2023-07-02T13:21:05.642"/>
    <p1510:client id="{65AAFD83-40FA-E45E-B74D-EC63C50EA563}" v="374" dt="2023-06-20T15:12:38.693"/>
    <p1510:client id="{B9583407-7257-D2BC-12C1-F26FC73CE763}" v="175" dt="2023-07-02T14:45:07.980"/>
    <p1510:client id="{8B07DE16-49FE-EEEC-3246-BD8A10EADD3A}" v="240" dt="2023-06-27T18:21:06.126"/>
    <p1510:client id="{B1AFFC49-87FD-3130-6CA4-DA22295B1511}" v="115" dt="2023-06-20T15:23:57.1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8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146"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144" Type="http://customschemas.google.com/relationships/presentationmetadata" Target="metadata"/><Relationship Id="rId149"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1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 name="Google Shape;6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6967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9"/>
        <p:cNvGrpSpPr/>
        <p:nvPr/>
      </p:nvGrpSpPr>
      <p:grpSpPr>
        <a:xfrm>
          <a:off x="0" y="0"/>
          <a:ext cx="0" cy="0"/>
          <a:chOff x="0" y="0"/>
          <a:chExt cx="0" cy="0"/>
        </a:xfrm>
      </p:grpSpPr>
      <p:sp>
        <p:nvSpPr>
          <p:cNvPr id="100" name="Google Shape;100;p154"/>
          <p:cNvSpPr txBox="1">
            <a:spLocks noGrp="1"/>
          </p:cNvSpPr>
          <p:nvPr>
            <p:ph type="title"/>
          </p:nvPr>
        </p:nvSpPr>
        <p:spPr>
          <a:xfrm>
            <a:off x="838200" y="15557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54"/>
          <p:cNvSpPr txBox="1">
            <a:spLocks noGrp="1"/>
          </p:cNvSpPr>
          <p:nvPr>
            <p:ph type="body" idx="1"/>
          </p:nvPr>
        </p:nvSpPr>
        <p:spPr>
          <a:xfrm>
            <a:off x="838200" y="162877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54"/>
          <p:cNvSpPr txBox="1">
            <a:spLocks noGrp="1"/>
          </p:cNvSpPr>
          <p:nvPr>
            <p:ph type="body" idx="2"/>
          </p:nvPr>
        </p:nvSpPr>
        <p:spPr>
          <a:xfrm>
            <a:off x="6172200" y="162877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54"/>
          <p:cNvSpPr txBox="1">
            <a:spLocks noGrp="1"/>
          </p:cNvSpPr>
          <p:nvPr>
            <p:ph type="sldNum" idx="12"/>
          </p:nvPr>
        </p:nvSpPr>
        <p:spPr>
          <a:xfrm>
            <a:off x="10701867" y="6492876"/>
            <a:ext cx="14901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155"/>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5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15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5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15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55"/>
          <p:cNvSpPr txBox="1">
            <a:spLocks noGrp="1"/>
          </p:cNvSpPr>
          <p:nvPr>
            <p:ph type="sldNum" idx="12"/>
          </p:nvPr>
        </p:nvSpPr>
        <p:spPr>
          <a:xfrm>
            <a:off x="10701867" y="6492875"/>
            <a:ext cx="14901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156"/>
          <p:cNvSpPr txBox="1">
            <a:spLocks noGrp="1"/>
          </p:cNvSpPr>
          <p:nvPr>
            <p:ph type="title"/>
          </p:nvPr>
        </p:nvSpPr>
        <p:spPr>
          <a:xfrm>
            <a:off x="838200" y="15557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56"/>
          <p:cNvSpPr txBox="1">
            <a:spLocks noGrp="1"/>
          </p:cNvSpPr>
          <p:nvPr>
            <p:ph type="sldNum" idx="12"/>
          </p:nvPr>
        </p:nvSpPr>
        <p:spPr>
          <a:xfrm>
            <a:off x="10701867" y="6492876"/>
            <a:ext cx="14901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Only">
  <p:cSld name="2_Title Only">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157"/>
          <p:cNvSpPr txBox="1">
            <a:spLocks noGrp="1"/>
          </p:cNvSpPr>
          <p:nvPr>
            <p:ph type="title"/>
          </p:nvPr>
        </p:nvSpPr>
        <p:spPr>
          <a:xfrm>
            <a:off x="287867" y="1781176"/>
            <a:ext cx="3615267" cy="42449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2F2F2"/>
              </a:buClr>
              <a:buSzPts val="4400"/>
              <a:buFont typeface="Questrial"/>
              <a:buNone/>
              <a:defRPr>
                <a:solidFill>
                  <a:srgbClr val="F2F2F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57"/>
          <p:cNvSpPr txBox="1">
            <a:spLocks noGrp="1"/>
          </p:cNvSpPr>
          <p:nvPr>
            <p:ph type="dt" idx="10"/>
          </p:nvPr>
        </p:nvSpPr>
        <p:spPr>
          <a:xfrm>
            <a:off x="9863667" y="6121401"/>
            <a:ext cx="1490133" cy="276227"/>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157"/>
          <p:cNvSpPr txBox="1">
            <a:spLocks noGrp="1"/>
          </p:cNvSpPr>
          <p:nvPr>
            <p:ph type="ftr" idx="11"/>
          </p:nvPr>
        </p:nvSpPr>
        <p:spPr>
          <a:xfrm>
            <a:off x="5850467" y="6432551"/>
            <a:ext cx="401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157"/>
          <p:cNvSpPr txBox="1">
            <a:spLocks noGrp="1"/>
          </p:cNvSpPr>
          <p:nvPr>
            <p:ph type="sldNum" idx="12"/>
          </p:nvPr>
        </p:nvSpPr>
        <p:spPr>
          <a:xfrm>
            <a:off x="10701867" y="6492876"/>
            <a:ext cx="14901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Only">
  <p:cSld name="1_Title Only">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58"/>
          <p:cNvSpPr txBox="1">
            <a:spLocks noGrp="1"/>
          </p:cNvSpPr>
          <p:nvPr>
            <p:ph type="title"/>
          </p:nvPr>
        </p:nvSpPr>
        <p:spPr>
          <a:xfrm>
            <a:off x="838200" y="155577"/>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Quest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1_Title and Content">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6"/>
          <p:cNvSpPr txBox="1">
            <a:spLocks noGrp="1"/>
          </p:cNvSpPr>
          <p:nvPr>
            <p:ph type="dt" idx="10"/>
          </p:nvPr>
        </p:nvSpPr>
        <p:spPr>
          <a:xfrm>
            <a:off x="838200" y="6486008"/>
            <a:ext cx="27432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1F3864"/>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6"/>
          <p:cNvSpPr txBox="1">
            <a:spLocks noGrp="1"/>
          </p:cNvSpPr>
          <p:nvPr>
            <p:ph type="ftr" idx="11"/>
          </p:nvPr>
        </p:nvSpPr>
        <p:spPr>
          <a:xfrm>
            <a:off x="4038600" y="6486008"/>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1F3864"/>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6"/>
          <p:cNvSpPr txBox="1">
            <a:spLocks noGrp="1"/>
          </p:cNvSpPr>
          <p:nvPr>
            <p:ph type="sldNum" idx="12"/>
          </p:nvPr>
        </p:nvSpPr>
        <p:spPr>
          <a:xfrm>
            <a:off x="9156511" y="6492877"/>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1F3864"/>
                </a:solidFill>
                <a:latin typeface="Lato"/>
                <a:ea typeface="Lato"/>
                <a:cs typeface="Lato"/>
                <a:sym typeface="Lato"/>
              </a:defRPr>
            </a:lvl1pPr>
            <a:lvl2pPr marL="0" marR="0" lvl="1" indent="0" algn="r" rtl="0">
              <a:spcBef>
                <a:spcPts val="0"/>
              </a:spcBef>
              <a:buNone/>
              <a:defRPr sz="1200" b="1" i="0" u="none" strike="noStrike" cap="none">
                <a:solidFill>
                  <a:srgbClr val="1F3864"/>
                </a:solidFill>
                <a:latin typeface="Lato"/>
                <a:ea typeface="Lato"/>
                <a:cs typeface="Lato"/>
                <a:sym typeface="Lato"/>
              </a:defRPr>
            </a:lvl2pPr>
            <a:lvl3pPr marL="0" marR="0" lvl="2" indent="0" algn="r" rtl="0">
              <a:spcBef>
                <a:spcPts val="0"/>
              </a:spcBef>
              <a:buNone/>
              <a:defRPr sz="1200" b="1" i="0" u="none" strike="noStrike" cap="none">
                <a:solidFill>
                  <a:srgbClr val="1F3864"/>
                </a:solidFill>
                <a:latin typeface="Lato"/>
                <a:ea typeface="Lato"/>
                <a:cs typeface="Lato"/>
                <a:sym typeface="Lato"/>
              </a:defRPr>
            </a:lvl3pPr>
            <a:lvl4pPr marL="0" marR="0" lvl="3" indent="0" algn="r" rtl="0">
              <a:spcBef>
                <a:spcPts val="0"/>
              </a:spcBef>
              <a:buNone/>
              <a:defRPr sz="1200" b="1" i="0" u="none" strike="noStrike" cap="none">
                <a:solidFill>
                  <a:srgbClr val="1F3864"/>
                </a:solidFill>
                <a:latin typeface="Lato"/>
                <a:ea typeface="Lato"/>
                <a:cs typeface="Lato"/>
                <a:sym typeface="Lato"/>
              </a:defRPr>
            </a:lvl4pPr>
            <a:lvl5pPr marL="0" marR="0" lvl="4" indent="0" algn="r" rtl="0">
              <a:spcBef>
                <a:spcPts val="0"/>
              </a:spcBef>
              <a:buNone/>
              <a:defRPr sz="1200" b="1" i="0" u="none" strike="noStrike" cap="none">
                <a:solidFill>
                  <a:srgbClr val="1F3864"/>
                </a:solidFill>
                <a:latin typeface="Lato"/>
                <a:ea typeface="Lato"/>
                <a:cs typeface="Lato"/>
                <a:sym typeface="Lato"/>
              </a:defRPr>
            </a:lvl5pPr>
            <a:lvl6pPr marL="0" marR="0" lvl="5" indent="0" algn="r" rtl="0">
              <a:spcBef>
                <a:spcPts val="0"/>
              </a:spcBef>
              <a:buNone/>
              <a:defRPr sz="1200" b="1" i="0" u="none" strike="noStrike" cap="none">
                <a:solidFill>
                  <a:srgbClr val="1F3864"/>
                </a:solidFill>
                <a:latin typeface="Lato"/>
                <a:ea typeface="Lato"/>
                <a:cs typeface="Lato"/>
                <a:sym typeface="Lato"/>
              </a:defRPr>
            </a:lvl6pPr>
            <a:lvl7pPr marL="0" marR="0" lvl="6" indent="0" algn="r" rtl="0">
              <a:spcBef>
                <a:spcPts val="0"/>
              </a:spcBef>
              <a:buNone/>
              <a:defRPr sz="1200" b="1" i="0" u="none" strike="noStrike" cap="none">
                <a:solidFill>
                  <a:srgbClr val="1F3864"/>
                </a:solidFill>
                <a:latin typeface="Lato"/>
                <a:ea typeface="Lato"/>
                <a:cs typeface="Lato"/>
                <a:sym typeface="Lato"/>
              </a:defRPr>
            </a:lvl7pPr>
            <a:lvl8pPr marL="0" marR="0" lvl="7" indent="0" algn="r" rtl="0">
              <a:spcBef>
                <a:spcPts val="0"/>
              </a:spcBef>
              <a:buNone/>
              <a:defRPr sz="1200" b="1" i="0" u="none" strike="noStrike" cap="none">
                <a:solidFill>
                  <a:srgbClr val="1F3864"/>
                </a:solidFill>
                <a:latin typeface="Lato"/>
                <a:ea typeface="Lato"/>
                <a:cs typeface="Lato"/>
                <a:sym typeface="Lato"/>
              </a:defRPr>
            </a:lvl8pPr>
            <a:lvl9pPr marL="0" marR="0" lvl="8" indent="0" algn="r" rtl="0">
              <a:spcBef>
                <a:spcPts val="0"/>
              </a:spcBef>
              <a:buNone/>
              <a:defRPr sz="1200" b="1" i="0" u="none" strike="noStrike" cap="none">
                <a:solidFill>
                  <a:srgbClr val="1F3864"/>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09587531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84"/>
        <p:cNvGrpSpPr/>
        <p:nvPr/>
      </p:nvGrpSpPr>
      <p:grpSpPr>
        <a:xfrm>
          <a:off x="0" y="0"/>
          <a:ext cx="0" cy="0"/>
          <a:chOff x="0" y="0"/>
          <a:chExt cx="0" cy="0"/>
        </a:xfrm>
      </p:grpSpPr>
      <p:sp>
        <p:nvSpPr>
          <p:cNvPr id="85" name="Google Shape;85;p140"/>
          <p:cNvSpPr txBox="1">
            <a:spLocks noGrp="1"/>
          </p:cNvSpPr>
          <p:nvPr>
            <p:ph type="title"/>
          </p:nvPr>
        </p:nvSpPr>
        <p:spPr>
          <a:xfrm>
            <a:off x="838200" y="15557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Questrial"/>
              <a:buNone/>
              <a:defRPr sz="4400" b="0" i="0" u="none" strike="noStrike" cap="none">
                <a:solidFill>
                  <a:schemeClr val="dk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40"/>
          <p:cNvSpPr txBox="1">
            <a:spLocks noGrp="1"/>
          </p:cNvSpPr>
          <p:nvPr>
            <p:ph type="body" idx="1"/>
          </p:nvPr>
        </p:nvSpPr>
        <p:spPr>
          <a:xfrm>
            <a:off x="838200" y="1625600"/>
            <a:ext cx="10515600" cy="446087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estrial"/>
                <a:ea typeface="Questrial"/>
                <a:cs typeface="Questrial"/>
                <a:sym typeface="Quest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estrial"/>
                <a:ea typeface="Questrial"/>
                <a:cs typeface="Questrial"/>
                <a:sym typeface="Quest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estrial"/>
                <a:ea typeface="Questrial"/>
                <a:cs typeface="Questrial"/>
                <a:sym typeface="Quest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estrial"/>
                <a:ea typeface="Questrial"/>
                <a:cs typeface="Questrial"/>
                <a:sym typeface="Quest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estrial"/>
                <a:ea typeface="Questrial"/>
                <a:cs typeface="Questrial"/>
                <a:sym typeface="Quest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40"/>
          <p:cNvSpPr txBox="1">
            <a:spLocks noGrp="1"/>
          </p:cNvSpPr>
          <p:nvPr>
            <p:ph type="sldNum" idx="12"/>
          </p:nvPr>
        </p:nvSpPr>
        <p:spPr>
          <a:xfrm>
            <a:off x="10701867" y="6492876"/>
            <a:ext cx="1490133"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595959"/>
                </a:solidFill>
                <a:latin typeface="Calibri"/>
                <a:ea typeface="Calibri"/>
                <a:cs typeface="Calibri"/>
                <a:sym typeface="Calibri"/>
              </a:defRPr>
            </a:lvl1pPr>
            <a:lvl2pPr marL="0" marR="0" lvl="1" indent="0" algn="r" rtl="0">
              <a:spcBef>
                <a:spcPts val="0"/>
              </a:spcBef>
              <a:buNone/>
              <a:defRPr sz="1200">
                <a:solidFill>
                  <a:srgbClr val="595959"/>
                </a:solidFill>
                <a:latin typeface="Calibri"/>
                <a:ea typeface="Calibri"/>
                <a:cs typeface="Calibri"/>
                <a:sym typeface="Calibri"/>
              </a:defRPr>
            </a:lvl2pPr>
            <a:lvl3pPr marL="0" marR="0" lvl="2" indent="0" algn="r" rtl="0">
              <a:spcBef>
                <a:spcPts val="0"/>
              </a:spcBef>
              <a:buNone/>
              <a:defRPr sz="1200">
                <a:solidFill>
                  <a:srgbClr val="595959"/>
                </a:solidFill>
                <a:latin typeface="Calibri"/>
                <a:ea typeface="Calibri"/>
                <a:cs typeface="Calibri"/>
                <a:sym typeface="Calibri"/>
              </a:defRPr>
            </a:lvl3pPr>
            <a:lvl4pPr marL="0" marR="0" lvl="3" indent="0" algn="r" rtl="0">
              <a:spcBef>
                <a:spcPts val="0"/>
              </a:spcBef>
              <a:buNone/>
              <a:defRPr sz="1200">
                <a:solidFill>
                  <a:srgbClr val="595959"/>
                </a:solidFill>
                <a:latin typeface="Calibri"/>
                <a:ea typeface="Calibri"/>
                <a:cs typeface="Calibri"/>
                <a:sym typeface="Calibri"/>
              </a:defRPr>
            </a:lvl4pPr>
            <a:lvl5pPr marL="0" marR="0" lvl="4" indent="0" algn="r" rtl="0">
              <a:spcBef>
                <a:spcPts val="0"/>
              </a:spcBef>
              <a:buNone/>
              <a:defRPr sz="1200">
                <a:solidFill>
                  <a:srgbClr val="595959"/>
                </a:solidFill>
                <a:latin typeface="Calibri"/>
                <a:ea typeface="Calibri"/>
                <a:cs typeface="Calibri"/>
                <a:sym typeface="Calibri"/>
              </a:defRPr>
            </a:lvl5pPr>
            <a:lvl6pPr marL="0" marR="0" lvl="5" indent="0" algn="r" rtl="0">
              <a:spcBef>
                <a:spcPts val="0"/>
              </a:spcBef>
              <a:buNone/>
              <a:defRPr sz="1200">
                <a:solidFill>
                  <a:srgbClr val="595959"/>
                </a:solidFill>
                <a:latin typeface="Calibri"/>
                <a:ea typeface="Calibri"/>
                <a:cs typeface="Calibri"/>
                <a:sym typeface="Calibri"/>
              </a:defRPr>
            </a:lvl6pPr>
            <a:lvl7pPr marL="0" marR="0" lvl="6" indent="0" algn="r" rtl="0">
              <a:spcBef>
                <a:spcPts val="0"/>
              </a:spcBef>
              <a:buNone/>
              <a:defRPr sz="1200">
                <a:solidFill>
                  <a:srgbClr val="595959"/>
                </a:solidFill>
                <a:latin typeface="Calibri"/>
                <a:ea typeface="Calibri"/>
                <a:cs typeface="Calibri"/>
                <a:sym typeface="Calibri"/>
              </a:defRPr>
            </a:lvl7pPr>
            <a:lvl8pPr marL="0" marR="0" lvl="7" indent="0" algn="r" rtl="0">
              <a:spcBef>
                <a:spcPts val="0"/>
              </a:spcBef>
              <a:buNone/>
              <a:defRPr sz="1200">
                <a:solidFill>
                  <a:srgbClr val="595959"/>
                </a:solidFill>
                <a:latin typeface="Calibri"/>
                <a:ea typeface="Calibri"/>
                <a:cs typeface="Calibri"/>
                <a:sym typeface="Calibri"/>
              </a:defRPr>
            </a:lvl8pPr>
            <a:lvl9pPr marL="0" marR="0" lvl="8" indent="0" algn="r" rtl="0">
              <a:spcBef>
                <a:spcPts val="0"/>
              </a:spcBef>
              <a:buNone/>
              <a:defRPr sz="1200">
                <a:solidFill>
                  <a:srgbClr val="59595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hyperlink" Target="https://www.geeksforgeeks.org/" TargetMode="External"/><Relationship Id="rId3" Type="http://schemas.openxmlformats.org/officeDocument/2006/relationships/slideLayout" Target="../slideLayouts/slideLayout3.xml"/><Relationship Id="rId7" Type="http://schemas.openxmlformats.org/officeDocument/2006/relationships/hyperlink" Target="https://scikit-learn.org/stable/supervised_learning.html#supervised-learning"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kaggle.com/datasets/balaka18/email-spam-classification-dataset-csv/code" TargetMode="External"/><Relationship Id="rId5" Type="http://schemas.openxmlformats.org/officeDocument/2006/relationships/hyperlink" Target="https://www.hindawi.com/journals/sp/2021/6508784/#acknowledgments" TargetMode="External"/><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3" descr="Text&#10;&#10;Description automatically generated"/>
          <p:cNvPicPr preferRelativeResize="0"/>
          <p:nvPr/>
        </p:nvPicPr>
        <p:blipFill rotWithShape="1">
          <a:blip r:embed="rId3">
            <a:alphaModFix/>
          </a:blip>
          <a:srcRect/>
          <a:stretch/>
        </p:blipFill>
        <p:spPr>
          <a:xfrm>
            <a:off x="386638" y="284379"/>
            <a:ext cx="3174367" cy="1153516"/>
          </a:xfrm>
          <a:prstGeom prst="rect">
            <a:avLst/>
          </a:prstGeom>
          <a:noFill/>
          <a:ln>
            <a:noFill/>
          </a:ln>
        </p:spPr>
      </p:pic>
      <p:sp>
        <p:nvSpPr>
          <p:cNvPr id="4" name="TextBox 3">
            <a:extLst>
              <a:ext uri="{FF2B5EF4-FFF2-40B4-BE49-F238E27FC236}">
                <a16:creationId xmlns:a16="http://schemas.microsoft.com/office/drawing/2014/main" id="{6864B547-11DE-B819-66A4-6B3599264022}"/>
              </a:ext>
            </a:extLst>
          </p:cNvPr>
          <p:cNvSpPr txBox="1"/>
          <p:nvPr/>
        </p:nvSpPr>
        <p:spPr>
          <a:xfrm>
            <a:off x="817155" y="2029987"/>
            <a:ext cx="11082556" cy="854080"/>
          </a:xfrm>
          <a:prstGeom prst="rect">
            <a:avLst/>
          </a:prstGeom>
          <a:noFill/>
        </p:spPr>
        <p:txBody>
          <a:bodyPr wrap="square">
            <a:spAutoFit/>
          </a:bodyPr>
          <a:lstStyle/>
          <a:p>
            <a:r>
              <a:rPr lang="vi-VN" sz="6600" b="1">
                <a:solidFill>
                  <a:srgbClr val="C00000"/>
                </a:solidFill>
                <a:latin typeface="Lato" panose="020F0502020204030203" pitchFamily="34" charset="0"/>
              </a:rPr>
              <a:t>ĐỀ TÀI : LỌC THƯ RÁC</a:t>
            </a:r>
            <a:r>
              <a:rPr lang="vi-VN" sz="6600">
                <a:solidFill>
                  <a:srgbClr val="C00000"/>
                </a:solidFill>
                <a:latin typeface="Lato" panose="020F0502020204030203" pitchFamily="34" charset="0"/>
              </a:rPr>
              <a:t>​</a:t>
            </a:r>
            <a:endParaRPr lang="en-US" sz="6600"/>
          </a:p>
        </p:txBody>
      </p:sp>
      <p:sp>
        <p:nvSpPr>
          <p:cNvPr id="5" name="Title 6">
            <a:extLst>
              <a:ext uri="{FF2B5EF4-FFF2-40B4-BE49-F238E27FC236}">
                <a16:creationId xmlns:a16="http://schemas.microsoft.com/office/drawing/2014/main" id="{8B702A97-16EC-F48B-E9A1-FB64CDD82C86}"/>
              </a:ext>
            </a:extLst>
          </p:cNvPr>
          <p:cNvSpPr txBox="1">
            <a:spLocks/>
          </p:cNvSpPr>
          <p:nvPr/>
        </p:nvSpPr>
        <p:spPr>
          <a:xfrm>
            <a:off x="817155" y="3137983"/>
            <a:ext cx="7342482" cy="848793"/>
          </a:xfrm>
          <a:prstGeom prst="rect">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err="1">
                <a:solidFill>
                  <a:srgbClr val="FF0000"/>
                </a:solidFill>
                <a:latin typeface="Lato"/>
                <a:ea typeface="Lato"/>
                <a:cs typeface="Lato"/>
              </a:rPr>
              <a:t>Giảng</a:t>
            </a:r>
            <a:r>
              <a:rPr lang="en-US" sz="2800">
                <a:solidFill>
                  <a:srgbClr val="FF0000"/>
                </a:solidFill>
                <a:latin typeface="Lato"/>
                <a:ea typeface="Lato"/>
                <a:cs typeface="Lato"/>
              </a:rPr>
              <a:t> </a:t>
            </a:r>
            <a:r>
              <a:rPr lang="en-US" sz="2800" err="1">
                <a:solidFill>
                  <a:srgbClr val="FF0000"/>
                </a:solidFill>
                <a:latin typeface="Lato"/>
                <a:ea typeface="Lato"/>
                <a:cs typeface="Lato"/>
              </a:rPr>
              <a:t>viên</a:t>
            </a:r>
            <a:r>
              <a:rPr lang="en-US" sz="2800">
                <a:solidFill>
                  <a:srgbClr val="FF0000"/>
                </a:solidFill>
                <a:latin typeface="Lato"/>
                <a:ea typeface="Lato"/>
                <a:cs typeface="Lato"/>
              </a:rPr>
              <a:t> </a:t>
            </a:r>
            <a:r>
              <a:rPr lang="en-US" sz="2800" err="1">
                <a:solidFill>
                  <a:srgbClr val="FF0000"/>
                </a:solidFill>
                <a:latin typeface="Lato"/>
                <a:ea typeface="Lato"/>
                <a:cs typeface="Lato"/>
              </a:rPr>
              <a:t>hướng</a:t>
            </a:r>
            <a:r>
              <a:rPr lang="en-US" sz="2800">
                <a:solidFill>
                  <a:srgbClr val="FF0000"/>
                </a:solidFill>
                <a:latin typeface="Lato"/>
                <a:ea typeface="Lato"/>
                <a:cs typeface="Lato"/>
              </a:rPr>
              <a:t> </a:t>
            </a:r>
            <a:r>
              <a:rPr lang="en-US" sz="2800" err="1">
                <a:solidFill>
                  <a:srgbClr val="FF0000"/>
                </a:solidFill>
                <a:latin typeface="Lato"/>
                <a:ea typeface="Lato"/>
                <a:cs typeface="Lato"/>
              </a:rPr>
              <a:t>dẫn</a:t>
            </a:r>
            <a:r>
              <a:rPr lang="en-US" sz="2800">
                <a:solidFill>
                  <a:srgbClr val="FF0000"/>
                </a:solidFill>
                <a:latin typeface="Lato"/>
                <a:ea typeface="Lato"/>
                <a:cs typeface="Lato"/>
              </a:rPr>
              <a:t>: </a:t>
            </a:r>
            <a:r>
              <a:rPr lang="en-US" sz="2800">
                <a:latin typeface="Lato"/>
                <a:ea typeface="Lato"/>
                <a:cs typeface="Lato"/>
              </a:rPr>
              <a:t>TS. Thân Quang </a:t>
            </a:r>
            <a:r>
              <a:rPr lang="en-US" sz="2800" err="1">
                <a:latin typeface="Lato"/>
                <a:ea typeface="Lato"/>
                <a:cs typeface="Lato"/>
              </a:rPr>
              <a:t>Khoát</a:t>
            </a:r>
            <a:endParaRPr lang="en-US" sz="2800">
              <a:latin typeface="Lato"/>
              <a:ea typeface="Lato"/>
              <a:cs typeface="Lato"/>
            </a:endParaRPr>
          </a:p>
        </p:txBody>
      </p:sp>
      <p:graphicFrame>
        <p:nvGraphicFramePr>
          <p:cNvPr id="6" name="Table 5">
            <a:extLst>
              <a:ext uri="{FF2B5EF4-FFF2-40B4-BE49-F238E27FC236}">
                <a16:creationId xmlns:a16="http://schemas.microsoft.com/office/drawing/2014/main" id="{38BAAF6E-0D52-5197-6579-01789DBAB630}"/>
              </a:ext>
            </a:extLst>
          </p:cNvPr>
          <p:cNvGraphicFramePr>
            <a:graphicFrameLocks noGrp="1"/>
          </p:cNvGraphicFramePr>
          <p:nvPr>
            <p:extLst>
              <p:ext uri="{D42A27DB-BD31-4B8C-83A1-F6EECF244321}">
                <p14:modId xmlns:p14="http://schemas.microsoft.com/office/powerpoint/2010/main" val="3644057822"/>
              </p:ext>
            </p:extLst>
          </p:nvPr>
        </p:nvGraphicFramePr>
        <p:xfrm>
          <a:off x="817155" y="3986776"/>
          <a:ext cx="4825444" cy="2011680"/>
        </p:xfrm>
        <a:graphic>
          <a:graphicData uri="http://schemas.openxmlformats.org/drawingml/2006/table">
            <a:tbl>
              <a:tblPr/>
              <a:tblGrid>
                <a:gridCol w="2950918">
                  <a:extLst>
                    <a:ext uri="{9D8B030D-6E8A-4147-A177-3AD203B41FA5}">
                      <a16:colId xmlns:a16="http://schemas.microsoft.com/office/drawing/2014/main" val="4146427953"/>
                    </a:ext>
                  </a:extLst>
                </a:gridCol>
                <a:gridCol w="1874526">
                  <a:extLst>
                    <a:ext uri="{9D8B030D-6E8A-4147-A177-3AD203B41FA5}">
                      <a16:colId xmlns:a16="http://schemas.microsoft.com/office/drawing/2014/main" val="1331355917"/>
                    </a:ext>
                  </a:extLst>
                </a:gridCol>
              </a:tblGrid>
              <a:tr h="323359">
                <a:tc>
                  <a:txBody>
                    <a:bodyPr/>
                    <a:lstStyle/>
                    <a:p>
                      <a:pPr algn="l" fontAlgn="base"/>
                      <a:r>
                        <a:rPr lang="en-US" sz="1800" b="0" i="0" dirty="0">
                          <a:solidFill>
                            <a:srgbClr val="000000"/>
                          </a:solidFill>
                          <a:effectLst/>
                          <a:latin typeface="Calibri"/>
                        </a:rPr>
                        <a:t>​</a:t>
                      </a:r>
                      <a:r>
                        <a:rPr lang="vi-VN" sz="1800" b="0" i="0" dirty="0">
                          <a:solidFill>
                            <a:srgbClr val="000000"/>
                          </a:solidFill>
                          <a:effectLst/>
                          <a:latin typeface="Calibri"/>
                        </a:rPr>
                        <a:t>THÀNH VIÊN TRONG NHÓM</a:t>
                      </a:r>
                      <a:endParaRPr lang="en-US" b="0" i="0" dirty="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fontAlgn="base"/>
                      <a:r>
                        <a:rPr lang="en-US" sz="1800" b="0" i="0" dirty="0">
                          <a:solidFill>
                            <a:srgbClr val="000000"/>
                          </a:solidFill>
                          <a:effectLst/>
                          <a:latin typeface="Calibri"/>
                        </a:rPr>
                        <a:t>​</a:t>
                      </a:r>
                      <a:endParaRPr lang="en-US" b="0" i="0" dirty="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8707842"/>
                  </a:ext>
                </a:extLst>
              </a:tr>
              <a:tr h="323359">
                <a:tc>
                  <a:txBody>
                    <a:bodyPr/>
                    <a:lstStyle/>
                    <a:p>
                      <a:pPr algn="l" fontAlgn="base"/>
                      <a:r>
                        <a:rPr lang="en-US" sz="1800" b="0" i="0" dirty="0">
                          <a:solidFill>
                            <a:srgbClr val="000000"/>
                          </a:solidFill>
                          <a:effectLst/>
                          <a:latin typeface="Calibri"/>
                        </a:rPr>
                        <a:t>BRAK LIHOU</a:t>
                      </a:r>
                      <a:endParaRPr lang="en-US" b="0" i="0" dirty="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fontAlgn="base"/>
                      <a:r>
                        <a:rPr lang="en-US" sz="1800" b="0" i="0" dirty="0">
                          <a:solidFill>
                            <a:srgbClr val="000000"/>
                          </a:solidFill>
                          <a:effectLst/>
                          <a:latin typeface="Calibri"/>
                        </a:rPr>
                        <a:t>20200836</a:t>
                      </a:r>
                      <a:endParaRPr lang="en-US" b="0" i="0" dirty="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76176913"/>
                  </a:ext>
                </a:extLst>
              </a:tr>
              <a:tr h="323359">
                <a:tc>
                  <a:txBody>
                    <a:bodyPr/>
                    <a:lstStyle/>
                    <a:p>
                      <a:pPr algn="l" fontAlgn="base"/>
                      <a:r>
                        <a:rPr lang="en-US" sz="1800" b="0" i="0" dirty="0">
                          <a:solidFill>
                            <a:srgbClr val="000000"/>
                          </a:solidFill>
                          <a:effectLst/>
                          <a:latin typeface="Calibri"/>
                        </a:rPr>
                        <a:t>VEN CHHUT​</a:t>
                      </a:r>
                      <a:endParaRPr lang="en-US" b="0" i="0" dirty="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fontAlgn="base"/>
                      <a:r>
                        <a:rPr lang="en-US" sz="1800" b="0" i="0" dirty="0">
                          <a:solidFill>
                            <a:srgbClr val="000000"/>
                          </a:solidFill>
                          <a:effectLst/>
                          <a:latin typeface="Calibri"/>
                        </a:rPr>
                        <a:t>20200844​</a:t>
                      </a:r>
                      <a:endParaRPr lang="en-US" b="0" i="0" dirty="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634579094"/>
                  </a:ext>
                </a:extLst>
              </a:tr>
              <a:tr h="3233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Calibri"/>
                        </a:rPr>
                        <a:t>​DE PUNLEU​</a:t>
                      </a:r>
                      <a:endParaRPr lang="en-US" b="0" i="0" dirty="0">
                        <a:solidFill>
                          <a:srgbClr val="000000"/>
                        </a:solidFill>
                        <a:effectLst/>
                        <a:latin typeface="Calibri"/>
                      </a:endParaRPr>
                    </a:p>
                    <a:p>
                      <a:pPr lvl="0" algn="l">
                        <a:buNone/>
                      </a:pPr>
                      <a:r>
                        <a:rPr lang="en-US" sz="1800" b="0" i="0" u="none" strike="noStrike" cap="none" noProof="0" dirty="0">
                          <a:solidFill>
                            <a:srgbClr val="000000"/>
                          </a:solidFill>
                          <a:effectLst/>
                          <a:latin typeface="Calibri"/>
                          <a:ea typeface="+mn-ea"/>
                          <a:cs typeface="+mn-cs"/>
                        </a:rPr>
                        <a:t>SREY SOVANRITH</a:t>
                      </a:r>
                      <a:endParaRPr lang="en-US" sz="1800" b="0" i="0" u="none" strike="noStrike" cap="none" noProof="0" dirty="0">
                        <a:solidFill>
                          <a:srgbClr val="000000"/>
                        </a:solidFill>
                        <a:effectLst/>
                        <a:latin typeface="Calibri"/>
                        <a:ea typeface="+mn-ea"/>
                        <a:cs typeface="+mn-cs"/>
                        <a:sym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l" fontAlgn="base"/>
                      <a:r>
                        <a:rPr lang="en-US" sz="1800" b="0" i="0" dirty="0">
                          <a:solidFill>
                            <a:srgbClr val="000000"/>
                          </a:solidFill>
                          <a:effectLst/>
                          <a:latin typeface="Calibri"/>
                        </a:rPr>
                        <a:t>20190150​</a:t>
                      </a:r>
                    </a:p>
                    <a:p>
                      <a:pPr lvl="0" algn="l">
                        <a:buNone/>
                      </a:pPr>
                      <a:r>
                        <a:rPr lang="en-US" sz="1800" b="0" i="0" u="none" strike="noStrike" cap="none" noProof="0">
                          <a:solidFill>
                            <a:srgbClr val="000000"/>
                          </a:solidFill>
                          <a:effectLst/>
                          <a:latin typeface="Calibri"/>
                          <a:ea typeface="+mn-ea"/>
                          <a:cs typeface="+mn-cs"/>
                          <a:sym typeface="Arial"/>
                        </a:rPr>
                        <a:t>20200845</a:t>
                      </a:r>
                      <a:endParaRPr lang="en-US" sz="1800" b="0" i="0" u="none" strike="noStrike" cap="none">
                        <a:solidFill>
                          <a:srgbClr val="000000"/>
                        </a:solidFill>
                        <a:effectLst/>
                        <a:latin typeface="Calibri"/>
                        <a:ea typeface="+mn-ea"/>
                        <a:cs typeface="+mn-cs"/>
                        <a:sym typeface="Arial"/>
                      </a:endParaRPr>
                    </a:p>
                    <a:p>
                      <a:pPr lvl="0" algn="l">
                        <a:buNone/>
                      </a:pPr>
                      <a:endParaRPr lang="en-US" sz="1800" b="0" i="0" dirty="0">
                        <a:solidFill>
                          <a:srgbClr val="000000"/>
                        </a:solidFill>
                        <a:effectLs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652244421"/>
                  </a:ext>
                </a:extLst>
              </a:tr>
            </a:tbl>
          </a:graphicData>
        </a:graphic>
      </p:graphicFrame>
      <p:sp>
        <p:nvSpPr>
          <p:cNvPr id="7" name="Rectangle 1">
            <a:extLst>
              <a:ext uri="{FF2B5EF4-FFF2-40B4-BE49-F238E27FC236}">
                <a16:creationId xmlns:a16="http://schemas.microsoft.com/office/drawing/2014/main" id="{750D8549-F15B-0D44-FA0F-8768E7043AC4}"/>
              </a:ext>
            </a:extLst>
          </p:cNvPr>
          <p:cNvSpPr>
            <a:spLocks noChangeArrowheads="1"/>
          </p:cNvSpPr>
          <p:nvPr/>
        </p:nvSpPr>
        <p:spPr bwMode="auto">
          <a:xfrm>
            <a:off x="945865" y="3553472"/>
            <a:ext cx="121920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a:solidFill>
                  <a:srgbClr val="000000"/>
                </a:solidFill>
                <a:latin typeface="Times New Roman" panose="02020603050405020304" pitchFamily="18" charset="0"/>
                <a:cs typeface="Times New Roman" panose="02020603050405020304" pitchFamily="18" charset="0"/>
              </a:rPr>
              <a:t> </a:t>
            </a:r>
            <a:endParaRPr lang="en-US" altLang="en-US" sz="1800"/>
          </a:p>
          <a:p>
            <a:pPr marL="0" marR="0" lvl="0" indent="0" algn="l" defTabSz="914400" rtl="0" eaLnBrk="0" fontAlgn="base" latinLnBrk="0" hangingPunct="0">
              <a:lnSpc>
                <a:spcPct val="100000"/>
              </a:lnSpc>
              <a:spcBef>
                <a:spcPct val="0"/>
              </a:spcBef>
              <a:spcAft>
                <a:spcPct val="0"/>
              </a:spcAft>
              <a:buClrTx/>
              <a:buSzTx/>
              <a:buFontTx/>
              <a:buNone/>
              <a:tabLst/>
            </a:pPr>
            <a:endParaRPr lang="vi-VN" altLang="en-US" sz="1800"/>
          </a:p>
          <a:p>
            <a:pPr marL="0" marR="0" lvl="0" indent="0" algn="l" defTabSz="914400" rtl="0" eaLnBrk="0" fontAlgn="base" latinLnBrk="0" hangingPunct="0">
              <a:lnSpc>
                <a:spcPct val="100000"/>
              </a:lnSpc>
              <a:spcBef>
                <a:spcPct val="0"/>
              </a:spcBef>
              <a:spcAft>
                <a:spcPct val="0"/>
              </a:spcAft>
              <a:buClrTx/>
              <a:buSzTx/>
              <a:buFontTx/>
              <a:buNone/>
              <a:tabLst/>
            </a:pPr>
            <a:endParaRPr lang="vi-VN" altLang="en-US"/>
          </a:p>
          <a:p>
            <a:pPr marL="0" marR="0" lvl="0" indent="0" algn="l" defTabSz="914400" rtl="0" eaLnBrk="0" fontAlgn="base" latinLnBrk="0" hangingPunct="0">
              <a:lnSpc>
                <a:spcPct val="100000"/>
              </a:lnSpc>
              <a:spcBef>
                <a:spcPct val="0"/>
              </a:spcBef>
              <a:spcAft>
                <a:spcPct val="0"/>
              </a:spcAft>
              <a:buClrTx/>
              <a:buSzTx/>
              <a:buFontTx/>
              <a:buNone/>
              <a:tabLst/>
            </a:pPr>
            <a:endParaRPr lang="vi-VN" altLang="en-US" sz="180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a:p>
        </p:txBody>
      </p:sp>
    </p:spTree>
    <p:extLst>
      <p:ext uri="{BB962C8B-B14F-4D97-AF65-F5344CB8AC3E}">
        <p14:creationId xmlns:p14="http://schemas.microsoft.com/office/powerpoint/2010/main" val="111982618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251293" y="1361401"/>
            <a:ext cx="6797747" cy="2847413"/>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mj-lt"/>
                <a:ea typeface="+mj-ea"/>
                <a:cs typeface="+mj-cs"/>
              </a:rPr>
              <a:t>2.2. Data Preprocessing</a:t>
            </a:r>
            <a:r>
              <a:rPr lang="en-US" sz="3600" kern="1200" dirty="0">
                <a:solidFill>
                  <a:srgbClr val="FFFFFF"/>
                </a:solidFill>
                <a:latin typeface="+mj-lt"/>
                <a:ea typeface="+mj-ea"/>
                <a:cs typeface="+mj-cs"/>
              </a:rPr>
              <a:t> </a:t>
            </a:r>
            <a:endParaRPr lang="en-US" sz="3600" kern="1200">
              <a:solidFill>
                <a:srgbClr val="FFFFFF"/>
              </a:solidFill>
              <a:latin typeface="+mj-lt"/>
              <a:ea typeface="+mj-ea"/>
              <a:cs typeface="Arial"/>
            </a:endParaRPr>
          </a:p>
          <a:p>
            <a:pPr>
              <a:spcBef>
                <a:spcPct val="0"/>
              </a:spcBef>
            </a:pPr>
            <a:endParaRPr lang="en-US" sz="4000" kern="1200" dirty="0">
              <a:solidFill>
                <a:schemeClr val="tx1"/>
              </a:solidFill>
              <a:latin typeface="+mj-lt"/>
              <a:ea typeface="+mj-ea"/>
              <a:cs typeface="Arial"/>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7</a:t>
            </a:r>
            <a:endParaRPr lang="en-US" sz="6100" kern="1200" dirty="0">
              <a:solidFill>
                <a:srgbClr val="FFFFFF"/>
              </a:solidFill>
              <a:latin typeface="+mn-lt"/>
              <a:ea typeface="+mn-ea"/>
              <a:cs typeface="Arial"/>
            </a:endParaRPr>
          </a:p>
        </p:txBody>
      </p:sp>
      <p:sp>
        <p:nvSpPr>
          <p:cNvPr id="6" name="Rectangle: Rounded Corners 5">
            <a:extLst>
              <a:ext uri="{FF2B5EF4-FFF2-40B4-BE49-F238E27FC236}">
                <a16:creationId xmlns:a16="http://schemas.microsoft.com/office/drawing/2014/main" id="{32ADA10A-0F45-048F-2998-39DF1F39899D}"/>
              </a:ext>
            </a:extLst>
          </p:cNvPr>
          <p:cNvSpPr/>
          <p:nvPr/>
        </p:nvSpPr>
        <p:spPr>
          <a:xfrm>
            <a:off x="2257778" y="884293"/>
            <a:ext cx="3668887" cy="199436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solidFill>
                  <a:srgbClr val="FFFFFF"/>
                </a:solidFill>
                <a:latin typeface="Arial"/>
                <a:cs typeface="Arial"/>
              </a:rPr>
              <a:t>text.lower</a:t>
            </a:r>
            <a:r>
              <a:rPr lang="en-US" dirty="0">
                <a:solidFill>
                  <a:srgbClr val="FFFFFF"/>
                </a:solidFill>
                <a:latin typeface="Arial"/>
                <a:cs typeface="Arial"/>
              </a:rPr>
              <a:t>(): </a:t>
            </a:r>
            <a:r>
              <a:rPr lang="en-US" dirty="0" err="1">
                <a:solidFill>
                  <a:srgbClr val="FFFFFF"/>
                </a:solidFill>
                <a:latin typeface="Arial"/>
                <a:cs typeface="Arial"/>
              </a:rPr>
              <a:t>Chuyển</a:t>
            </a:r>
            <a:r>
              <a:rPr lang="en-US" dirty="0">
                <a:solidFill>
                  <a:srgbClr val="FFFFFF"/>
                </a:solidFill>
                <a:latin typeface="Arial"/>
                <a:cs typeface="Arial"/>
              </a:rPr>
              <a:t> </a:t>
            </a:r>
            <a:r>
              <a:rPr lang="en-US" dirty="0" err="1">
                <a:solidFill>
                  <a:srgbClr val="FFFFFF"/>
                </a:solidFill>
                <a:latin typeface="Arial"/>
                <a:cs typeface="Arial"/>
              </a:rPr>
              <a:t>đổi</a:t>
            </a:r>
            <a:r>
              <a:rPr lang="en-US" dirty="0">
                <a:solidFill>
                  <a:srgbClr val="FFFFFF"/>
                </a:solidFill>
                <a:latin typeface="Arial"/>
                <a:cs typeface="Arial"/>
              </a:rPr>
              <a:t> </a:t>
            </a:r>
            <a:r>
              <a:rPr lang="en-US" dirty="0" err="1">
                <a:solidFill>
                  <a:srgbClr val="FFFFFF"/>
                </a:solidFill>
                <a:latin typeface="Arial"/>
                <a:cs typeface="Arial"/>
              </a:rPr>
              <a:t>văn</a:t>
            </a:r>
            <a:r>
              <a:rPr lang="en-US" dirty="0">
                <a:solidFill>
                  <a:srgbClr val="FFFFFF"/>
                </a:solidFill>
                <a:latin typeface="Arial"/>
                <a:cs typeface="Arial"/>
              </a:rPr>
              <a:t> </a:t>
            </a:r>
            <a:r>
              <a:rPr lang="en-US" dirty="0" err="1">
                <a:solidFill>
                  <a:srgbClr val="FFFFFF"/>
                </a:solidFill>
                <a:latin typeface="Arial"/>
                <a:cs typeface="Arial"/>
              </a:rPr>
              <a:t>bản</a:t>
            </a:r>
            <a:r>
              <a:rPr lang="en-US" dirty="0">
                <a:solidFill>
                  <a:srgbClr val="FFFFFF"/>
                </a:solidFill>
                <a:latin typeface="Arial"/>
                <a:cs typeface="Arial"/>
              </a:rPr>
              <a:t> </a:t>
            </a:r>
            <a:r>
              <a:rPr lang="en-US" dirty="0" err="1">
                <a:solidFill>
                  <a:srgbClr val="FFFFFF"/>
                </a:solidFill>
                <a:latin typeface="Arial"/>
                <a:cs typeface="Arial"/>
              </a:rPr>
              <a:t>thành</a:t>
            </a:r>
            <a:r>
              <a:rPr lang="en-US" dirty="0">
                <a:solidFill>
                  <a:srgbClr val="FFFFFF"/>
                </a:solidFill>
                <a:latin typeface="Arial"/>
                <a:cs typeface="Arial"/>
              </a:rPr>
              <a:t> </a:t>
            </a:r>
            <a:r>
              <a:rPr lang="en-US" dirty="0" err="1">
                <a:solidFill>
                  <a:srgbClr val="FFFFFF"/>
                </a:solidFill>
                <a:latin typeface="Arial"/>
                <a:cs typeface="Arial"/>
              </a:rPr>
              <a:t>chữ</a:t>
            </a:r>
            <a:r>
              <a:rPr lang="en-US" dirty="0">
                <a:solidFill>
                  <a:srgbClr val="FFFFFF"/>
                </a:solidFill>
                <a:latin typeface="Arial"/>
                <a:cs typeface="Arial"/>
              </a:rPr>
              <a:t> </a:t>
            </a:r>
            <a:r>
              <a:rPr lang="en-US" dirty="0" err="1">
                <a:solidFill>
                  <a:srgbClr val="FFFFFF"/>
                </a:solidFill>
                <a:latin typeface="Arial"/>
                <a:cs typeface="Arial"/>
              </a:rPr>
              <a:t>thường</a:t>
            </a:r>
            <a:r>
              <a:rPr lang="en-US" dirty="0">
                <a:solidFill>
                  <a:srgbClr val="FFFFFF"/>
                </a:solidFill>
                <a:latin typeface="Arial"/>
                <a:cs typeface="Arial"/>
              </a:rPr>
              <a:t> (lowercase conversion).</a:t>
            </a:r>
            <a:endParaRPr lang="en-US" dirty="0"/>
          </a:p>
        </p:txBody>
      </p:sp>
      <p:sp>
        <p:nvSpPr>
          <p:cNvPr id="9" name="Rectangle: Rounded Corners 8">
            <a:extLst>
              <a:ext uri="{FF2B5EF4-FFF2-40B4-BE49-F238E27FC236}">
                <a16:creationId xmlns:a16="http://schemas.microsoft.com/office/drawing/2014/main" id="{93E7FA99-EE89-F633-E57C-1E93D51BE7FB}"/>
              </a:ext>
            </a:extLst>
          </p:cNvPr>
          <p:cNvSpPr/>
          <p:nvPr/>
        </p:nvSpPr>
        <p:spPr>
          <a:xfrm>
            <a:off x="2182516" y="3584223"/>
            <a:ext cx="3744146" cy="1975554"/>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solidFill>
                  <a:srgbClr val="FFFFFF"/>
                </a:solidFill>
                <a:latin typeface="Arial"/>
                <a:cs typeface="Arial"/>
              </a:rPr>
              <a:t>token.replace</a:t>
            </a:r>
            <a:r>
              <a:rPr lang="en-US" dirty="0">
                <a:solidFill>
                  <a:srgbClr val="FFFFFF"/>
                </a:solidFill>
                <a:latin typeface="Arial"/>
                <a:cs typeface="Arial"/>
              </a:rPr>
              <a:t>('subject','' "): </a:t>
            </a:r>
            <a:r>
              <a:rPr lang="en-US" dirty="0" err="1">
                <a:solidFill>
                  <a:srgbClr val="FFFFFF"/>
                </a:solidFill>
                <a:latin typeface="Arial"/>
                <a:cs typeface="Arial"/>
              </a:rPr>
              <a:t>Loại</a:t>
            </a:r>
            <a:r>
              <a:rPr lang="en-US" dirty="0">
                <a:solidFill>
                  <a:srgbClr val="FFFFFF"/>
                </a:solidFill>
                <a:latin typeface="Arial"/>
                <a:cs typeface="Arial"/>
              </a:rPr>
              <a:t> </a:t>
            </a:r>
            <a:r>
              <a:rPr lang="en-US" dirty="0" err="1">
                <a:solidFill>
                  <a:srgbClr val="FFFFFF"/>
                </a:solidFill>
                <a:latin typeface="Arial"/>
                <a:cs typeface="Arial"/>
              </a:rPr>
              <a:t>bỏ</a:t>
            </a:r>
            <a:r>
              <a:rPr lang="en-US" dirty="0">
                <a:solidFill>
                  <a:srgbClr val="FFFFFF"/>
                </a:solidFill>
                <a:latin typeface="Arial"/>
                <a:cs typeface="Arial"/>
              </a:rPr>
              <a:t> </a:t>
            </a:r>
            <a:r>
              <a:rPr lang="en-US" dirty="0" err="1">
                <a:solidFill>
                  <a:srgbClr val="FFFFFF"/>
                </a:solidFill>
                <a:latin typeface="Arial"/>
                <a:cs typeface="Arial"/>
              </a:rPr>
              <a:t>từ</a:t>
            </a:r>
            <a:r>
              <a:rPr lang="en-US" dirty="0">
                <a:solidFill>
                  <a:srgbClr val="FFFFFF"/>
                </a:solidFill>
                <a:latin typeface="Arial"/>
                <a:cs typeface="Arial"/>
              </a:rPr>
              <a:t> "subject" </a:t>
            </a:r>
            <a:r>
              <a:rPr lang="en-US" dirty="0" err="1">
                <a:solidFill>
                  <a:srgbClr val="FFFFFF"/>
                </a:solidFill>
                <a:latin typeface="Arial"/>
                <a:cs typeface="Arial"/>
              </a:rPr>
              <a:t>trong</a:t>
            </a:r>
            <a:r>
              <a:rPr lang="en-US" dirty="0">
                <a:solidFill>
                  <a:srgbClr val="FFFFFF"/>
                </a:solidFill>
                <a:latin typeface="Arial"/>
                <a:cs typeface="Arial"/>
              </a:rPr>
              <a:t> </a:t>
            </a:r>
            <a:r>
              <a:rPr lang="en-US" dirty="0" err="1">
                <a:solidFill>
                  <a:srgbClr val="FFFFFF"/>
                </a:solidFill>
                <a:latin typeface="Arial"/>
                <a:cs typeface="Arial"/>
              </a:rPr>
              <a:t>văn</a:t>
            </a:r>
            <a:r>
              <a:rPr lang="en-US" dirty="0">
                <a:solidFill>
                  <a:srgbClr val="FFFFFF"/>
                </a:solidFill>
                <a:latin typeface="Arial"/>
                <a:cs typeface="Arial"/>
              </a:rPr>
              <a:t> </a:t>
            </a:r>
            <a:r>
              <a:rPr lang="en-US" dirty="0" err="1">
                <a:solidFill>
                  <a:srgbClr val="FFFFFF"/>
                </a:solidFill>
                <a:latin typeface="Arial"/>
                <a:cs typeface="Arial"/>
              </a:rPr>
              <a:t>bản</a:t>
            </a:r>
            <a:r>
              <a:rPr lang="en-US" dirty="0">
                <a:solidFill>
                  <a:srgbClr val="FFFFFF"/>
                </a:solidFill>
                <a:latin typeface="Arial"/>
                <a:cs typeface="Arial"/>
              </a:rPr>
              <a:t>.</a:t>
            </a:r>
          </a:p>
          <a:p>
            <a:pPr algn="ctr"/>
            <a:endParaRPr lang="en-US" dirty="0">
              <a:cs typeface="Arial"/>
            </a:endParaRPr>
          </a:p>
        </p:txBody>
      </p:sp>
    </p:spTree>
    <p:extLst>
      <p:ext uri="{BB962C8B-B14F-4D97-AF65-F5344CB8AC3E}">
        <p14:creationId xmlns:p14="http://schemas.microsoft.com/office/powerpoint/2010/main" val="59952808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251293" y="1361401"/>
            <a:ext cx="6797747" cy="2847413"/>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mj-lt"/>
                <a:ea typeface="+mj-ea"/>
                <a:cs typeface="+mj-cs"/>
              </a:rPr>
              <a:t>2.2. Data Preprocessing</a:t>
            </a:r>
            <a:r>
              <a:rPr lang="en-US" sz="3600" kern="1200" dirty="0">
                <a:solidFill>
                  <a:srgbClr val="FFFFFF"/>
                </a:solidFill>
                <a:latin typeface="+mj-lt"/>
                <a:ea typeface="+mj-ea"/>
                <a:cs typeface="+mj-cs"/>
              </a:rPr>
              <a:t> </a:t>
            </a:r>
            <a:endParaRPr lang="en-US" sz="3600" kern="1200">
              <a:solidFill>
                <a:srgbClr val="FFFFFF"/>
              </a:solidFill>
              <a:latin typeface="+mj-lt"/>
              <a:ea typeface="+mj-ea"/>
              <a:cs typeface="Arial"/>
            </a:endParaRPr>
          </a:p>
          <a:p>
            <a:pPr>
              <a:spcBef>
                <a:spcPct val="0"/>
              </a:spcBef>
            </a:pPr>
            <a:endParaRPr lang="en-US" sz="4000" kern="1200" dirty="0">
              <a:solidFill>
                <a:schemeClr val="tx1"/>
              </a:solidFill>
              <a:latin typeface="+mj-lt"/>
              <a:ea typeface="+mj-ea"/>
              <a:cs typeface="Arial"/>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8</a:t>
            </a:r>
          </a:p>
        </p:txBody>
      </p:sp>
      <p:sp>
        <p:nvSpPr>
          <p:cNvPr id="7" name="Rectangle: Rounded Corners 6">
            <a:extLst>
              <a:ext uri="{FF2B5EF4-FFF2-40B4-BE49-F238E27FC236}">
                <a16:creationId xmlns:a16="http://schemas.microsoft.com/office/drawing/2014/main" id="{4A55D7C7-376E-EA0E-7921-A1D8C15C63FB}"/>
              </a:ext>
            </a:extLst>
          </p:cNvPr>
          <p:cNvSpPr/>
          <p:nvPr/>
        </p:nvSpPr>
        <p:spPr>
          <a:xfrm>
            <a:off x="2079037" y="987779"/>
            <a:ext cx="3706517" cy="1947331"/>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solidFill>
                  <a:srgbClr val="FFFFFF"/>
                </a:solidFill>
                <a:latin typeface="Arial"/>
                <a:cs typeface="Arial"/>
              </a:rPr>
              <a:t>string.punctuation</a:t>
            </a:r>
            <a:r>
              <a:rPr lang="en-US" dirty="0">
                <a:solidFill>
                  <a:srgbClr val="FFFFFF"/>
                </a:solidFill>
                <a:latin typeface="Arial"/>
                <a:cs typeface="Arial"/>
              </a:rPr>
              <a:t>: </a:t>
            </a:r>
            <a:r>
              <a:rPr lang="en-US" dirty="0" err="1">
                <a:solidFill>
                  <a:srgbClr val="FFFFFF"/>
                </a:solidFill>
                <a:latin typeface="Arial"/>
                <a:cs typeface="Arial"/>
              </a:rPr>
              <a:t>Sử</a:t>
            </a:r>
            <a:r>
              <a:rPr lang="en-US" dirty="0">
                <a:solidFill>
                  <a:srgbClr val="FFFFFF"/>
                </a:solidFill>
                <a:latin typeface="Arial"/>
                <a:cs typeface="Arial"/>
              </a:rPr>
              <a:t> </a:t>
            </a:r>
            <a:r>
              <a:rPr lang="en-US" dirty="0" err="1">
                <a:solidFill>
                  <a:srgbClr val="FFFFFF"/>
                </a:solidFill>
                <a:latin typeface="Arial"/>
                <a:cs typeface="Arial"/>
              </a:rPr>
              <a:t>dụng</a:t>
            </a:r>
            <a:r>
              <a:rPr lang="en-US" dirty="0">
                <a:solidFill>
                  <a:srgbClr val="FFFFFF"/>
                </a:solidFill>
                <a:latin typeface="Arial"/>
                <a:cs typeface="Arial"/>
              </a:rPr>
              <a:t> </a:t>
            </a:r>
            <a:r>
              <a:rPr lang="en-US" dirty="0" err="1">
                <a:solidFill>
                  <a:srgbClr val="FFFFFF"/>
                </a:solidFill>
                <a:latin typeface="Arial"/>
                <a:cs typeface="Arial"/>
              </a:rPr>
              <a:t>chuỗi</a:t>
            </a:r>
            <a:r>
              <a:rPr lang="en-US" dirty="0">
                <a:solidFill>
                  <a:srgbClr val="FFFFFF"/>
                </a:solidFill>
                <a:latin typeface="Arial"/>
                <a:cs typeface="Arial"/>
              </a:rPr>
              <a:t> </a:t>
            </a:r>
            <a:r>
              <a:rPr lang="en-US" dirty="0" err="1">
                <a:solidFill>
                  <a:srgbClr val="FFFFFF"/>
                </a:solidFill>
                <a:latin typeface="Arial"/>
                <a:cs typeface="Arial"/>
              </a:rPr>
              <a:t>ký</a:t>
            </a:r>
            <a:r>
              <a:rPr lang="en-US" dirty="0">
                <a:solidFill>
                  <a:srgbClr val="FFFFFF"/>
                </a:solidFill>
                <a:latin typeface="Arial"/>
                <a:cs typeface="Arial"/>
              </a:rPr>
              <a:t> </a:t>
            </a:r>
            <a:r>
              <a:rPr lang="en-US" dirty="0" err="1">
                <a:solidFill>
                  <a:srgbClr val="FFFFFF"/>
                </a:solidFill>
                <a:latin typeface="Arial"/>
                <a:cs typeface="Arial"/>
              </a:rPr>
              <a:t>tự</a:t>
            </a:r>
            <a:r>
              <a:rPr lang="en-US" dirty="0">
                <a:solidFill>
                  <a:srgbClr val="FFFFFF"/>
                </a:solidFill>
                <a:latin typeface="Arial"/>
                <a:cs typeface="Arial"/>
              </a:rPr>
              <a:t> </a:t>
            </a:r>
            <a:r>
              <a:rPr lang="en-US" dirty="0" err="1">
                <a:solidFill>
                  <a:srgbClr val="FFFFFF"/>
                </a:solidFill>
                <a:latin typeface="Arial"/>
                <a:cs typeface="Arial"/>
              </a:rPr>
              <a:t>string.punctuation</a:t>
            </a:r>
            <a:r>
              <a:rPr lang="en-US" dirty="0">
                <a:solidFill>
                  <a:srgbClr val="FFFFFF"/>
                </a:solidFill>
                <a:latin typeface="Arial"/>
                <a:cs typeface="Arial"/>
              </a:rPr>
              <a:t> </a:t>
            </a:r>
            <a:r>
              <a:rPr lang="en-US" dirty="0" err="1">
                <a:solidFill>
                  <a:srgbClr val="FFFFFF"/>
                </a:solidFill>
                <a:latin typeface="Arial"/>
                <a:cs typeface="Arial"/>
              </a:rPr>
              <a:t>từ</a:t>
            </a:r>
            <a:r>
              <a:rPr lang="en-US" dirty="0">
                <a:solidFill>
                  <a:srgbClr val="FFFFFF"/>
                </a:solidFill>
                <a:latin typeface="Arial"/>
                <a:cs typeface="Arial"/>
              </a:rPr>
              <a:t> </a:t>
            </a:r>
            <a:r>
              <a:rPr lang="en-US" dirty="0" err="1">
                <a:solidFill>
                  <a:srgbClr val="FFFFFF"/>
                </a:solidFill>
                <a:latin typeface="Arial"/>
                <a:cs typeface="Arial"/>
              </a:rPr>
              <a:t>thư</a:t>
            </a:r>
            <a:r>
              <a:rPr lang="en-US" dirty="0">
                <a:solidFill>
                  <a:srgbClr val="FFFFFF"/>
                </a:solidFill>
                <a:latin typeface="Arial"/>
                <a:cs typeface="Arial"/>
              </a:rPr>
              <a:t> </a:t>
            </a:r>
            <a:r>
              <a:rPr lang="en-US" dirty="0" err="1">
                <a:solidFill>
                  <a:srgbClr val="FFFFFF"/>
                </a:solidFill>
                <a:latin typeface="Arial"/>
                <a:cs typeface="Arial"/>
              </a:rPr>
              <a:t>viện</a:t>
            </a:r>
            <a:r>
              <a:rPr lang="en-US" dirty="0">
                <a:solidFill>
                  <a:srgbClr val="FFFFFF"/>
                </a:solidFill>
                <a:latin typeface="Arial"/>
                <a:cs typeface="Arial"/>
              </a:rPr>
              <a:t> </a:t>
            </a:r>
            <a:r>
              <a:rPr lang="en-US" dirty="0" err="1">
                <a:solidFill>
                  <a:srgbClr val="FFFFFF"/>
                </a:solidFill>
                <a:latin typeface="Arial"/>
                <a:cs typeface="Arial"/>
              </a:rPr>
              <a:t>chuẩn</a:t>
            </a:r>
            <a:r>
              <a:rPr lang="en-US" dirty="0">
                <a:solidFill>
                  <a:srgbClr val="FFFFFF"/>
                </a:solidFill>
                <a:latin typeface="Arial"/>
                <a:cs typeface="Arial"/>
              </a:rPr>
              <a:t> </a:t>
            </a:r>
            <a:r>
              <a:rPr lang="en-US" dirty="0" err="1">
                <a:solidFill>
                  <a:srgbClr val="FFFFFF"/>
                </a:solidFill>
                <a:latin typeface="Arial"/>
                <a:cs typeface="Arial"/>
              </a:rPr>
              <a:t>của</a:t>
            </a:r>
            <a:r>
              <a:rPr lang="en-US" dirty="0">
                <a:solidFill>
                  <a:srgbClr val="FFFFFF"/>
                </a:solidFill>
                <a:latin typeface="Arial"/>
                <a:cs typeface="Arial"/>
              </a:rPr>
              <a:t> Python </a:t>
            </a:r>
            <a:r>
              <a:rPr lang="en-US" dirty="0" err="1">
                <a:solidFill>
                  <a:srgbClr val="FFFFFF"/>
                </a:solidFill>
                <a:latin typeface="Arial"/>
                <a:cs typeface="Arial"/>
              </a:rPr>
              <a:t>để</a:t>
            </a:r>
            <a:r>
              <a:rPr lang="en-US" dirty="0">
                <a:solidFill>
                  <a:srgbClr val="FFFFFF"/>
                </a:solidFill>
                <a:latin typeface="Arial"/>
                <a:cs typeface="Arial"/>
              </a:rPr>
              <a:t> </a:t>
            </a:r>
            <a:r>
              <a:rPr lang="en-US" dirty="0" err="1">
                <a:solidFill>
                  <a:srgbClr val="FFFFFF"/>
                </a:solidFill>
                <a:latin typeface="Arial"/>
                <a:cs typeface="Arial"/>
              </a:rPr>
              <a:t>loại</a:t>
            </a:r>
            <a:r>
              <a:rPr lang="en-US" dirty="0">
                <a:solidFill>
                  <a:srgbClr val="FFFFFF"/>
                </a:solidFill>
                <a:latin typeface="Arial"/>
                <a:cs typeface="Arial"/>
              </a:rPr>
              <a:t> </a:t>
            </a:r>
            <a:r>
              <a:rPr lang="en-US" dirty="0" err="1">
                <a:solidFill>
                  <a:srgbClr val="FFFFFF"/>
                </a:solidFill>
                <a:latin typeface="Arial"/>
                <a:cs typeface="Arial"/>
              </a:rPr>
              <a:t>bỏ</a:t>
            </a:r>
            <a:r>
              <a:rPr lang="en-US" dirty="0">
                <a:solidFill>
                  <a:srgbClr val="FFFFFF"/>
                </a:solidFill>
                <a:latin typeface="Arial"/>
                <a:cs typeface="Arial"/>
              </a:rPr>
              <a:t> </a:t>
            </a:r>
            <a:r>
              <a:rPr lang="en-US" dirty="0" err="1">
                <a:solidFill>
                  <a:srgbClr val="FFFFFF"/>
                </a:solidFill>
                <a:latin typeface="Arial"/>
                <a:cs typeface="Arial"/>
              </a:rPr>
              <a:t>các</a:t>
            </a:r>
            <a:r>
              <a:rPr lang="en-US" dirty="0">
                <a:solidFill>
                  <a:srgbClr val="FFFFFF"/>
                </a:solidFill>
                <a:latin typeface="Arial"/>
                <a:cs typeface="Arial"/>
              </a:rPr>
              <a:t> </a:t>
            </a:r>
            <a:r>
              <a:rPr lang="en-US" dirty="0" err="1">
                <a:solidFill>
                  <a:srgbClr val="FFFFFF"/>
                </a:solidFill>
                <a:latin typeface="Arial"/>
                <a:cs typeface="Arial"/>
              </a:rPr>
              <a:t>dấu</a:t>
            </a:r>
            <a:r>
              <a:rPr lang="en-US" dirty="0">
                <a:solidFill>
                  <a:srgbClr val="FFFFFF"/>
                </a:solidFill>
                <a:latin typeface="Arial"/>
                <a:cs typeface="Arial"/>
              </a:rPr>
              <a:t> </a:t>
            </a:r>
            <a:r>
              <a:rPr lang="en-US" dirty="0" err="1">
                <a:solidFill>
                  <a:srgbClr val="FFFFFF"/>
                </a:solidFill>
                <a:latin typeface="Arial"/>
                <a:cs typeface="Arial"/>
              </a:rPr>
              <a:t>câu</a:t>
            </a:r>
            <a:r>
              <a:rPr lang="en-US" dirty="0">
                <a:solidFill>
                  <a:srgbClr val="FFFFFF"/>
                </a:solidFill>
                <a:latin typeface="Arial"/>
                <a:cs typeface="Arial"/>
              </a:rPr>
              <a:t>. </a:t>
            </a:r>
            <a:r>
              <a:rPr lang="en-US" dirty="0" err="1">
                <a:solidFill>
                  <a:srgbClr val="FFFFFF"/>
                </a:solidFill>
                <a:latin typeface="Arial"/>
                <a:cs typeface="Arial"/>
              </a:rPr>
              <a:t>các</a:t>
            </a:r>
            <a:r>
              <a:rPr lang="en-US" dirty="0">
                <a:solidFill>
                  <a:srgbClr val="FFFFFF"/>
                </a:solidFill>
                <a:latin typeface="Arial"/>
                <a:cs typeface="Arial"/>
              </a:rPr>
              <a:t> </a:t>
            </a:r>
            <a:r>
              <a:rPr lang="en-US" dirty="0" err="1">
                <a:solidFill>
                  <a:srgbClr val="FFFFFF"/>
                </a:solidFill>
                <a:latin typeface="Arial"/>
                <a:cs typeface="Arial"/>
              </a:rPr>
              <a:t>dấu</a:t>
            </a:r>
            <a:r>
              <a:rPr lang="en-US" dirty="0">
                <a:solidFill>
                  <a:srgbClr val="FFFFFF"/>
                </a:solidFill>
                <a:latin typeface="Arial"/>
                <a:cs typeface="Arial"/>
              </a:rPr>
              <a:t> </a:t>
            </a:r>
            <a:r>
              <a:rPr lang="en-US" dirty="0" err="1">
                <a:solidFill>
                  <a:srgbClr val="FFFFFF"/>
                </a:solidFill>
                <a:latin typeface="Arial"/>
                <a:cs typeface="Arial"/>
              </a:rPr>
              <a:t>câu</a:t>
            </a:r>
            <a:r>
              <a:rPr lang="en-US" dirty="0">
                <a:solidFill>
                  <a:srgbClr val="FFFFFF"/>
                </a:solidFill>
                <a:latin typeface="Arial"/>
                <a:cs typeface="Arial"/>
              </a:rPr>
              <a:t> bao </a:t>
            </a:r>
            <a:r>
              <a:rPr lang="en-US" dirty="0" err="1">
                <a:solidFill>
                  <a:srgbClr val="FFFFFF"/>
                </a:solidFill>
                <a:latin typeface="Arial"/>
                <a:cs typeface="Arial"/>
              </a:rPr>
              <a:t>gồm</a:t>
            </a:r>
            <a:r>
              <a:rPr lang="en-US" dirty="0">
                <a:solidFill>
                  <a:srgbClr val="FFFFFF"/>
                </a:solidFill>
                <a:latin typeface="Arial"/>
                <a:cs typeface="Arial"/>
              </a:rPr>
              <a:t> </a:t>
            </a:r>
            <a:r>
              <a:rPr lang="en-US" dirty="0" err="1">
                <a:solidFill>
                  <a:srgbClr val="FFFFFF"/>
                </a:solidFill>
                <a:latin typeface="Arial"/>
                <a:cs typeface="Arial"/>
              </a:rPr>
              <a:t>các</a:t>
            </a:r>
            <a:r>
              <a:rPr lang="en-US" dirty="0">
                <a:solidFill>
                  <a:srgbClr val="FFFFFF"/>
                </a:solidFill>
                <a:latin typeface="Arial"/>
                <a:cs typeface="Arial"/>
              </a:rPr>
              <a:t> </a:t>
            </a:r>
            <a:r>
              <a:rPr lang="en-US" dirty="0" err="1">
                <a:solidFill>
                  <a:srgbClr val="FFFFFF"/>
                </a:solidFill>
                <a:latin typeface="Arial"/>
                <a:cs typeface="Arial"/>
              </a:rPr>
              <a:t>ký</a:t>
            </a:r>
            <a:r>
              <a:rPr lang="en-US" dirty="0">
                <a:solidFill>
                  <a:srgbClr val="FFFFFF"/>
                </a:solidFill>
                <a:latin typeface="Arial"/>
                <a:cs typeface="Arial"/>
              </a:rPr>
              <a:t> </a:t>
            </a:r>
            <a:r>
              <a:rPr lang="en-US" dirty="0" err="1">
                <a:solidFill>
                  <a:srgbClr val="FFFFFF"/>
                </a:solidFill>
                <a:latin typeface="Arial"/>
                <a:cs typeface="Arial"/>
              </a:rPr>
              <a:t>tự</a:t>
            </a:r>
            <a:r>
              <a:rPr lang="en-US" dirty="0">
                <a:solidFill>
                  <a:srgbClr val="FFFFFF"/>
                </a:solidFill>
                <a:latin typeface="Arial"/>
                <a:cs typeface="Arial"/>
              </a:rPr>
              <a:t> </a:t>
            </a:r>
            <a:r>
              <a:rPr lang="en-US" dirty="0" err="1">
                <a:solidFill>
                  <a:srgbClr val="FFFFFF"/>
                </a:solidFill>
                <a:latin typeface="Arial"/>
                <a:cs typeface="Arial"/>
              </a:rPr>
              <a:t>như</a:t>
            </a:r>
            <a:r>
              <a:rPr lang="en-US" dirty="0">
                <a:solidFill>
                  <a:srgbClr val="FFFFFF"/>
                </a:solidFill>
                <a:latin typeface="Arial"/>
                <a:cs typeface="Arial"/>
              </a:rPr>
              <a:t> </a:t>
            </a:r>
            <a:r>
              <a:rPr lang="en-US" dirty="0" err="1">
                <a:solidFill>
                  <a:srgbClr val="FFFFFF"/>
                </a:solidFill>
                <a:latin typeface="Arial"/>
                <a:cs typeface="Arial"/>
              </a:rPr>
              <a:t>dấu</a:t>
            </a:r>
            <a:r>
              <a:rPr lang="en-US" dirty="0">
                <a:solidFill>
                  <a:srgbClr val="FFFFFF"/>
                </a:solidFill>
                <a:latin typeface="Arial"/>
                <a:cs typeface="Arial"/>
              </a:rPr>
              <a:t> </a:t>
            </a:r>
            <a:r>
              <a:rPr lang="en-US" dirty="0" err="1">
                <a:solidFill>
                  <a:srgbClr val="FFFFFF"/>
                </a:solidFill>
                <a:latin typeface="Arial"/>
                <a:cs typeface="Arial"/>
              </a:rPr>
              <a:t>chấm</a:t>
            </a:r>
            <a:r>
              <a:rPr lang="en-US" dirty="0">
                <a:solidFill>
                  <a:srgbClr val="FFFFFF"/>
                </a:solidFill>
                <a:latin typeface="Arial"/>
                <a:cs typeface="Arial"/>
              </a:rPr>
              <a:t>, </a:t>
            </a:r>
            <a:r>
              <a:rPr lang="en-US" dirty="0" err="1">
                <a:solidFill>
                  <a:srgbClr val="FFFFFF"/>
                </a:solidFill>
                <a:latin typeface="Arial"/>
                <a:cs typeface="Arial"/>
              </a:rPr>
              <a:t>dấu</a:t>
            </a:r>
            <a:r>
              <a:rPr lang="en-US" dirty="0">
                <a:solidFill>
                  <a:srgbClr val="FFFFFF"/>
                </a:solidFill>
                <a:latin typeface="Arial"/>
                <a:cs typeface="Arial"/>
              </a:rPr>
              <a:t> </a:t>
            </a:r>
            <a:r>
              <a:rPr lang="en-US" dirty="0" err="1">
                <a:solidFill>
                  <a:srgbClr val="FFFFFF"/>
                </a:solidFill>
                <a:latin typeface="Arial"/>
                <a:cs typeface="Arial"/>
              </a:rPr>
              <a:t>phẩy</a:t>
            </a:r>
            <a:r>
              <a:rPr lang="en-US" dirty="0">
                <a:solidFill>
                  <a:srgbClr val="FFFFFF"/>
                </a:solidFill>
                <a:latin typeface="Arial"/>
                <a:cs typeface="Arial"/>
              </a:rPr>
              <a:t>, </a:t>
            </a:r>
            <a:r>
              <a:rPr lang="en-US" dirty="0" err="1">
                <a:solidFill>
                  <a:srgbClr val="FFFFFF"/>
                </a:solidFill>
                <a:latin typeface="Arial"/>
                <a:cs typeface="Arial"/>
              </a:rPr>
              <a:t>dấu</a:t>
            </a:r>
            <a:r>
              <a:rPr lang="en-US" dirty="0">
                <a:solidFill>
                  <a:srgbClr val="FFFFFF"/>
                </a:solidFill>
                <a:latin typeface="Arial"/>
                <a:cs typeface="Arial"/>
              </a:rPr>
              <a:t> </a:t>
            </a:r>
            <a:r>
              <a:rPr lang="en-US" dirty="0" err="1">
                <a:solidFill>
                  <a:srgbClr val="FFFFFF"/>
                </a:solidFill>
                <a:latin typeface="Arial"/>
                <a:cs typeface="Arial"/>
              </a:rPr>
              <a:t>chấm</a:t>
            </a:r>
            <a:r>
              <a:rPr lang="en-US" dirty="0">
                <a:solidFill>
                  <a:srgbClr val="FFFFFF"/>
                </a:solidFill>
                <a:latin typeface="Arial"/>
                <a:cs typeface="Arial"/>
              </a:rPr>
              <a:t> than, </a:t>
            </a:r>
            <a:r>
              <a:rPr lang="en-US" dirty="0" err="1">
                <a:solidFill>
                  <a:srgbClr val="FFFFFF"/>
                </a:solidFill>
                <a:latin typeface="Arial"/>
                <a:cs typeface="Arial"/>
              </a:rPr>
              <a:t>dấu</a:t>
            </a:r>
            <a:r>
              <a:rPr lang="en-US" dirty="0">
                <a:solidFill>
                  <a:srgbClr val="FFFFFF"/>
                </a:solidFill>
                <a:latin typeface="Arial"/>
                <a:cs typeface="Arial"/>
              </a:rPr>
              <a:t> </a:t>
            </a:r>
            <a:r>
              <a:rPr lang="en-US" dirty="0" err="1">
                <a:solidFill>
                  <a:srgbClr val="FFFFFF"/>
                </a:solidFill>
                <a:latin typeface="Arial"/>
                <a:cs typeface="Arial"/>
              </a:rPr>
              <a:t>chấm</a:t>
            </a:r>
            <a:r>
              <a:rPr lang="en-US" dirty="0">
                <a:solidFill>
                  <a:srgbClr val="FFFFFF"/>
                </a:solidFill>
                <a:latin typeface="Arial"/>
                <a:cs typeface="Arial"/>
              </a:rPr>
              <a:t> </a:t>
            </a:r>
            <a:r>
              <a:rPr lang="en-US" dirty="0" err="1">
                <a:solidFill>
                  <a:srgbClr val="FFFFFF"/>
                </a:solidFill>
                <a:latin typeface="Arial"/>
                <a:cs typeface="Arial"/>
              </a:rPr>
              <a:t>hỏi</a:t>
            </a:r>
            <a:r>
              <a:rPr lang="en-US" dirty="0">
                <a:solidFill>
                  <a:srgbClr val="FFFFFF"/>
                </a:solidFill>
                <a:latin typeface="Arial"/>
                <a:cs typeface="Arial"/>
              </a:rPr>
              <a:t>, v.v.</a:t>
            </a:r>
          </a:p>
        </p:txBody>
      </p:sp>
      <p:sp>
        <p:nvSpPr>
          <p:cNvPr id="10" name="Rectangle: Rounded Corners 9">
            <a:extLst>
              <a:ext uri="{FF2B5EF4-FFF2-40B4-BE49-F238E27FC236}">
                <a16:creationId xmlns:a16="http://schemas.microsoft.com/office/drawing/2014/main" id="{7E8EE1FC-AE99-EBE6-0531-71EF717C6DE7}"/>
              </a:ext>
            </a:extLst>
          </p:cNvPr>
          <p:cNvSpPr/>
          <p:nvPr/>
        </p:nvSpPr>
        <p:spPr>
          <a:xfrm>
            <a:off x="2097850" y="3424296"/>
            <a:ext cx="3668887" cy="196614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Arial"/>
                <a:cs typeface="Arial"/>
              </a:rPr>
              <a:t>lemamatizer.lemmatize(i): Sử dụng WordNetLemmatizer để là chuẩn hóa các từ trong văn bản thành dạng gốc .</a:t>
            </a:r>
            <a:endParaRPr lang="en-US"/>
          </a:p>
        </p:txBody>
      </p:sp>
    </p:spTree>
    <p:extLst>
      <p:ext uri="{BB962C8B-B14F-4D97-AF65-F5344CB8AC3E}">
        <p14:creationId xmlns:p14="http://schemas.microsoft.com/office/powerpoint/2010/main" val="35955332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251293" y="1361401"/>
            <a:ext cx="6797747" cy="2847413"/>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mj-lt"/>
                <a:ea typeface="+mj-ea"/>
                <a:cs typeface="+mj-cs"/>
              </a:rPr>
              <a:t>2.2. Data Preprocessing</a:t>
            </a:r>
            <a:r>
              <a:rPr lang="en-US" sz="3600" kern="1200" dirty="0">
                <a:solidFill>
                  <a:srgbClr val="FFFFFF"/>
                </a:solidFill>
                <a:latin typeface="+mj-lt"/>
                <a:ea typeface="+mj-ea"/>
                <a:cs typeface="+mj-cs"/>
              </a:rPr>
              <a:t> </a:t>
            </a:r>
            <a:endParaRPr lang="en-US" sz="3600" kern="1200">
              <a:solidFill>
                <a:srgbClr val="FFFFFF"/>
              </a:solidFill>
              <a:latin typeface="+mj-lt"/>
              <a:ea typeface="+mj-ea"/>
              <a:cs typeface="Arial"/>
            </a:endParaRPr>
          </a:p>
          <a:p>
            <a:pPr>
              <a:spcBef>
                <a:spcPct val="0"/>
              </a:spcBef>
            </a:pPr>
            <a:endParaRPr lang="en-US" sz="4000" kern="1200" dirty="0">
              <a:solidFill>
                <a:schemeClr val="tx1"/>
              </a:solidFill>
              <a:latin typeface="+mj-lt"/>
              <a:ea typeface="+mj-ea"/>
              <a:cs typeface="Arial"/>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9</a:t>
            </a:r>
          </a:p>
        </p:txBody>
      </p:sp>
      <p:sp>
        <p:nvSpPr>
          <p:cNvPr id="5" name="Rectangle: Rounded Corners 4">
            <a:extLst>
              <a:ext uri="{FF2B5EF4-FFF2-40B4-BE49-F238E27FC236}">
                <a16:creationId xmlns:a16="http://schemas.microsoft.com/office/drawing/2014/main" id="{A38388BD-0906-CC4A-93D8-849106171F6F}"/>
              </a:ext>
            </a:extLst>
          </p:cNvPr>
          <p:cNvSpPr/>
          <p:nvPr/>
        </p:nvSpPr>
        <p:spPr>
          <a:xfrm>
            <a:off x="2107259" y="968964"/>
            <a:ext cx="3668887" cy="199436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cs typeface="Arial"/>
              </a:rPr>
              <a:t>nltk.word_tokenize</a:t>
            </a:r>
            <a:r>
              <a:rPr lang="en-US" dirty="0">
                <a:cs typeface="Arial"/>
              </a:rPr>
              <a:t>(text): </a:t>
            </a:r>
            <a:r>
              <a:rPr lang="en-US" dirty="0" err="1">
                <a:cs typeface="Arial"/>
              </a:rPr>
              <a:t>Sử</a:t>
            </a:r>
            <a:r>
              <a:rPr lang="en-US" dirty="0">
                <a:cs typeface="Arial"/>
              </a:rPr>
              <a:t> </a:t>
            </a:r>
            <a:r>
              <a:rPr lang="en-US" dirty="0" err="1">
                <a:cs typeface="Arial"/>
              </a:rPr>
              <a:t>dụng</a:t>
            </a:r>
            <a:r>
              <a:rPr lang="en-US" dirty="0">
                <a:cs typeface="Arial"/>
              </a:rPr>
              <a:t> </a:t>
            </a:r>
            <a:r>
              <a:rPr lang="en-US" dirty="0" err="1">
                <a:cs typeface="Arial"/>
              </a:rPr>
              <a:t>để</a:t>
            </a:r>
            <a:r>
              <a:rPr lang="en-US" dirty="0">
                <a:cs typeface="Arial"/>
              </a:rPr>
              <a:t> </a:t>
            </a:r>
            <a:r>
              <a:rPr lang="en-US" dirty="0" err="1">
                <a:cs typeface="Arial"/>
              </a:rPr>
              <a:t>tách</a:t>
            </a:r>
            <a:r>
              <a:rPr lang="en-US" dirty="0">
                <a:cs typeface="Arial"/>
              </a:rPr>
              <a:t> </a:t>
            </a:r>
            <a:r>
              <a:rPr lang="en-US" dirty="0" err="1">
                <a:cs typeface="Arial"/>
              </a:rPr>
              <a:t>câu</a:t>
            </a:r>
            <a:r>
              <a:rPr lang="en-US" dirty="0">
                <a:cs typeface="Arial"/>
              </a:rPr>
              <a:t> </a:t>
            </a:r>
            <a:r>
              <a:rPr lang="en-US" dirty="0" err="1">
                <a:cs typeface="Arial"/>
              </a:rPr>
              <a:t>thành</a:t>
            </a:r>
            <a:r>
              <a:rPr lang="en-US" dirty="0">
                <a:cs typeface="Arial"/>
              </a:rPr>
              <a:t> </a:t>
            </a:r>
            <a:r>
              <a:rPr lang="en-US" dirty="0" err="1">
                <a:cs typeface="Arial"/>
              </a:rPr>
              <a:t>các</a:t>
            </a:r>
            <a:r>
              <a:rPr lang="en-US" dirty="0">
                <a:cs typeface="Arial"/>
              </a:rPr>
              <a:t> </a:t>
            </a:r>
            <a:r>
              <a:rPr lang="en-US" dirty="0" err="1">
                <a:cs typeface="Arial"/>
              </a:rPr>
              <a:t>từ</a:t>
            </a:r>
            <a:r>
              <a:rPr lang="en-US" dirty="0">
                <a:cs typeface="Arial"/>
              </a:rPr>
              <a:t> </a:t>
            </a:r>
            <a:r>
              <a:rPr lang="en-US" dirty="0" err="1">
                <a:cs typeface="Arial"/>
              </a:rPr>
              <a:t>riêng</a:t>
            </a:r>
            <a:r>
              <a:rPr lang="en-US" dirty="0">
                <a:cs typeface="Arial"/>
              </a:rPr>
              <a:t> </a:t>
            </a:r>
            <a:r>
              <a:rPr lang="en-US" dirty="0" err="1">
                <a:cs typeface="Arial"/>
              </a:rPr>
              <a:t>lẻ</a:t>
            </a:r>
            <a:r>
              <a:rPr lang="en-US" dirty="0">
                <a:cs typeface="Arial"/>
              </a:rPr>
              <a:t> (tokenization).</a:t>
            </a:r>
            <a:endParaRPr lang="en-US" dirty="0"/>
          </a:p>
        </p:txBody>
      </p:sp>
      <p:sp>
        <p:nvSpPr>
          <p:cNvPr id="8" name="Rectangle: Rounded Corners 7">
            <a:extLst>
              <a:ext uri="{FF2B5EF4-FFF2-40B4-BE49-F238E27FC236}">
                <a16:creationId xmlns:a16="http://schemas.microsoft.com/office/drawing/2014/main" id="{B5948C5B-D36F-E909-71BB-C6D00E602408}"/>
              </a:ext>
            </a:extLst>
          </p:cNvPr>
          <p:cNvSpPr/>
          <p:nvPr/>
        </p:nvSpPr>
        <p:spPr>
          <a:xfrm>
            <a:off x="2107258" y="3565407"/>
            <a:ext cx="3546591" cy="1947332"/>
          </a:xfrm>
          <a:prstGeom prst="roundRect">
            <a:avLst/>
          </a:prstGeom>
          <a:solidFill>
            <a:schemeClr val="accent1">
              <a:lumMod val="5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dirty="0" err="1">
                <a:solidFill>
                  <a:srgbClr val="FFFFFF"/>
                </a:solidFill>
                <a:latin typeface="Arial"/>
                <a:cs typeface="Arial"/>
              </a:rPr>
              <a:t>stopwords.words</a:t>
            </a:r>
            <a:r>
              <a:rPr lang="en-US" dirty="0">
                <a:solidFill>
                  <a:srgbClr val="FFFFFF"/>
                </a:solidFill>
                <a:latin typeface="Arial"/>
                <a:cs typeface="Arial"/>
              </a:rPr>
              <a:t>('</a:t>
            </a:r>
            <a:r>
              <a:rPr lang="en-US" dirty="0" err="1">
                <a:solidFill>
                  <a:srgbClr val="FFFFFF"/>
                </a:solidFill>
                <a:latin typeface="Arial"/>
                <a:cs typeface="Arial"/>
              </a:rPr>
              <a:t>english</a:t>
            </a:r>
            <a:r>
              <a:rPr lang="en-US" dirty="0">
                <a:solidFill>
                  <a:srgbClr val="FFFFFF"/>
                </a:solidFill>
                <a:latin typeface="Arial"/>
                <a:cs typeface="Arial"/>
              </a:rPr>
              <a:t>'): </a:t>
            </a:r>
            <a:r>
              <a:rPr lang="en-US" dirty="0" err="1">
                <a:solidFill>
                  <a:srgbClr val="FFFFFF"/>
                </a:solidFill>
                <a:latin typeface="Arial"/>
                <a:cs typeface="Arial"/>
              </a:rPr>
              <a:t>Sử</a:t>
            </a:r>
            <a:r>
              <a:rPr lang="en-US" dirty="0">
                <a:solidFill>
                  <a:srgbClr val="FFFFFF"/>
                </a:solidFill>
                <a:latin typeface="Arial"/>
                <a:cs typeface="Arial"/>
              </a:rPr>
              <a:t> </a:t>
            </a:r>
            <a:r>
              <a:rPr lang="en-US" dirty="0" err="1">
                <a:solidFill>
                  <a:srgbClr val="FFFFFF"/>
                </a:solidFill>
                <a:latin typeface="Arial"/>
                <a:cs typeface="Arial"/>
              </a:rPr>
              <a:t>dụng</a:t>
            </a:r>
            <a:r>
              <a:rPr lang="en-US" dirty="0">
                <a:solidFill>
                  <a:srgbClr val="FFFFFF"/>
                </a:solidFill>
                <a:latin typeface="Arial"/>
                <a:cs typeface="Arial"/>
              </a:rPr>
              <a:t> </a:t>
            </a:r>
            <a:r>
              <a:rPr lang="en-US" dirty="0" err="1">
                <a:solidFill>
                  <a:srgbClr val="FFFFFF"/>
                </a:solidFill>
                <a:latin typeface="Arial"/>
                <a:cs typeface="Arial"/>
              </a:rPr>
              <a:t>danh</a:t>
            </a:r>
            <a:r>
              <a:rPr lang="en-US" dirty="0">
                <a:solidFill>
                  <a:srgbClr val="FFFFFF"/>
                </a:solidFill>
                <a:latin typeface="Arial"/>
                <a:cs typeface="Arial"/>
              </a:rPr>
              <a:t> </a:t>
            </a:r>
            <a:r>
              <a:rPr lang="en-US" dirty="0" err="1">
                <a:solidFill>
                  <a:srgbClr val="FFFFFF"/>
                </a:solidFill>
                <a:latin typeface="Arial"/>
                <a:cs typeface="Arial"/>
              </a:rPr>
              <a:t>sách</a:t>
            </a:r>
            <a:r>
              <a:rPr lang="en-US" dirty="0">
                <a:solidFill>
                  <a:srgbClr val="FFFFFF"/>
                </a:solidFill>
                <a:latin typeface="Arial"/>
                <a:cs typeface="Arial"/>
              </a:rPr>
              <a:t> </a:t>
            </a:r>
            <a:r>
              <a:rPr lang="en-US" dirty="0" err="1">
                <a:solidFill>
                  <a:srgbClr val="FFFFFF"/>
                </a:solidFill>
                <a:latin typeface="Arial"/>
                <a:cs typeface="Arial"/>
              </a:rPr>
              <a:t>các</a:t>
            </a:r>
            <a:r>
              <a:rPr lang="en-US" dirty="0">
                <a:solidFill>
                  <a:srgbClr val="FFFFFF"/>
                </a:solidFill>
                <a:latin typeface="Arial"/>
                <a:cs typeface="Arial"/>
              </a:rPr>
              <a:t> </a:t>
            </a:r>
            <a:r>
              <a:rPr lang="en-US" dirty="0" err="1">
                <a:solidFill>
                  <a:srgbClr val="FFFFFF"/>
                </a:solidFill>
                <a:latin typeface="Arial"/>
                <a:cs typeface="Arial"/>
              </a:rPr>
              <a:t>từ</a:t>
            </a:r>
            <a:r>
              <a:rPr lang="en-US" dirty="0">
                <a:solidFill>
                  <a:srgbClr val="FFFFFF"/>
                </a:solidFill>
                <a:latin typeface="Arial"/>
                <a:cs typeface="Arial"/>
              </a:rPr>
              <a:t> </a:t>
            </a:r>
            <a:r>
              <a:rPr lang="en-US" dirty="0" err="1">
                <a:solidFill>
                  <a:srgbClr val="FFFFFF"/>
                </a:solidFill>
                <a:latin typeface="Arial"/>
                <a:cs typeface="Arial"/>
              </a:rPr>
              <a:t>dừng</a:t>
            </a:r>
            <a:r>
              <a:rPr lang="en-US" dirty="0">
                <a:solidFill>
                  <a:srgbClr val="FFFFFF"/>
                </a:solidFill>
                <a:latin typeface="Arial"/>
                <a:cs typeface="Arial"/>
              </a:rPr>
              <a:t> (</a:t>
            </a:r>
            <a:r>
              <a:rPr lang="en-US" dirty="0" err="1">
                <a:solidFill>
                  <a:srgbClr val="FFFFFF"/>
                </a:solidFill>
                <a:latin typeface="Arial"/>
                <a:cs typeface="Arial"/>
              </a:rPr>
              <a:t>stopwords</a:t>
            </a:r>
            <a:r>
              <a:rPr lang="en-US" dirty="0">
                <a:solidFill>
                  <a:srgbClr val="FFFFFF"/>
                </a:solidFill>
                <a:latin typeface="Arial"/>
                <a:cs typeface="Arial"/>
              </a:rPr>
              <a:t>) </a:t>
            </a:r>
            <a:r>
              <a:rPr lang="en-US" dirty="0" err="1">
                <a:solidFill>
                  <a:srgbClr val="FFFFFF"/>
                </a:solidFill>
                <a:latin typeface="Arial"/>
                <a:cs typeface="Arial"/>
              </a:rPr>
              <a:t>từ</a:t>
            </a:r>
            <a:r>
              <a:rPr lang="en-US" dirty="0">
                <a:solidFill>
                  <a:srgbClr val="FFFFFF"/>
                </a:solidFill>
                <a:latin typeface="Arial"/>
                <a:cs typeface="Arial"/>
              </a:rPr>
              <a:t> </a:t>
            </a:r>
            <a:r>
              <a:rPr lang="en-US" dirty="0" err="1">
                <a:solidFill>
                  <a:srgbClr val="FFFFFF"/>
                </a:solidFill>
                <a:latin typeface="Arial"/>
                <a:cs typeface="Arial"/>
              </a:rPr>
              <a:t>thư</a:t>
            </a:r>
            <a:r>
              <a:rPr lang="en-US" dirty="0">
                <a:solidFill>
                  <a:srgbClr val="FFFFFF"/>
                </a:solidFill>
                <a:latin typeface="Arial"/>
                <a:cs typeface="Arial"/>
              </a:rPr>
              <a:t> </a:t>
            </a:r>
            <a:r>
              <a:rPr lang="en-US" dirty="0" err="1">
                <a:solidFill>
                  <a:srgbClr val="FFFFFF"/>
                </a:solidFill>
                <a:latin typeface="Arial"/>
                <a:cs typeface="Arial"/>
              </a:rPr>
              <a:t>viện</a:t>
            </a:r>
            <a:r>
              <a:rPr lang="en-US" dirty="0">
                <a:solidFill>
                  <a:srgbClr val="FFFFFF"/>
                </a:solidFill>
                <a:latin typeface="Arial"/>
                <a:cs typeface="Arial"/>
              </a:rPr>
              <a:t> </a:t>
            </a:r>
            <a:r>
              <a:rPr lang="en-US" dirty="0" err="1">
                <a:solidFill>
                  <a:srgbClr val="FFFFFF"/>
                </a:solidFill>
                <a:latin typeface="Arial"/>
                <a:cs typeface="Arial"/>
              </a:rPr>
              <a:t>nltk</a:t>
            </a:r>
            <a:r>
              <a:rPr lang="en-US" dirty="0">
                <a:solidFill>
                  <a:srgbClr val="FFFFFF"/>
                </a:solidFill>
                <a:latin typeface="Arial"/>
                <a:cs typeface="Arial"/>
              </a:rPr>
              <a:t> </a:t>
            </a:r>
            <a:r>
              <a:rPr lang="en-US" dirty="0" err="1">
                <a:solidFill>
                  <a:srgbClr val="FFFFFF"/>
                </a:solidFill>
                <a:latin typeface="Arial"/>
                <a:cs typeface="Arial"/>
              </a:rPr>
              <a:t>để</a:t>
            </a:r>
            <a:r>
              <a:rPr lang="en-US" dirty="0">
                <a:solidFill>
                  <a:srgbClr val="FFFFFF"/>
                </a:solidFill>
                <a:latin typeface="Arial"/>
                <a:cs typeface="Arial"/>
              </a:rPr>
              <a:t> </a:t>
            </a:r>
            <a:r>
              <a:rPr lang="en-US" dirty="0" err="1">
                <a:solidFill>
                  <a:srgbClr val="FFFFFF"/>
                </a:solidFill>
                <a:latin typeface="Arial"/>
                <a:cs typeface="Arial"/>
              </a:rPr>
              <a:t>loại</a:t>
            </a:r>
            <a:r>
              <a:rPr lang="en-US" dirty="0">
                <a:solidFill>
                  <a:srgbClr val="FFFFFF"/>
                </a:solidFill>
                <a:latin typeface="Arial"/>
                <a:cs typeface="Arial"/>
              </a:rPr>
              <a:t> </a:t>
            </a:r>
            <a:r>
              <a:rPr lang="en-US" dirty="0" err="1">
                <a:solidFill>
                  <a:srgbClr val="FFFFFF"/>
                </a:solidFill>
                <a:latin typeface="Arial"/>
                <a:cs typeface="Arial"/>
              </a:rPr>
              <a:t>bỏ</a:t>
            </a:r>
            <a:r>
              <a:rPr lang="en-US" dirty="0">
                <a:solidFill>
                  <a:srgbClr val="FFFFFF"/>
                </a:solidFill>
                <a:latin typeface="Arial"/>
                <a:cs typeface="Arial"/>
              </a:rPr>
              <a:t> </a:t>
            </a:r>
            <a:r>
              <a:rPr lang="en-US" dirty="0" err="1">
                <a:solidFill>
                  <a:srgbClr val="FFFFFF"/>
                </a:solidFill>
                <a:latin typeface="Arial"/>
                <a:cs typeface="Arial"/>
              </a:rPr>
              <a:t>các</a:t>
            </a:r>
            <a:r>
              <a:rPr lang="en-US" dirty="0">
                <a:solidFill>
                  <a:srgbClr val="FFFFFF"/>
                </a:solidFill>
                <a:latin typeface="Arial"/>
                <a:cs typeface="Arial"/>
              </a:rPr>
              <a:t> </a:t>
            </a:r>
            <a:r>
              <a:rPr lang="en-US" dirty="0" err="1">
                <a:solidFill>
                  <a:srgbClr val="FFFFFF"/>
                </a:solidFill>
                <a:latin typeface="Arial"/>
                <a:cs typeface="Arial"/>
              </a:rPr>
              <a:t>từ</a:t>
            </a:r>
            <a:r>
              <a:rPr lang="en-US" dirty="0">
                <a:solidFill>
                  <a:srgbClr val="FFFFFF"/>
                </a:solidFill>
                <a:latin typeface="Arial"/>
                <a:cs typeface="Arial"/>
              </a:rPr>
              <a:t> </a:t>
            </a:r>
            <a:r>
              <a:rPr lang="en-US" dirty="0" err="1">
                <a:solidFill>
                  <a:srgbClr val="FFFFFF"/>
                </a:solidFill>
                <a:latin typeface="Arial"/>
                <a:cs typeface="Arial"/>
              </a:rPr>
              <a:t>thông</a:t>
            </a:r>
            <a:r>
              <a:rPr lang="en-US" dirty="0">
                <a:solidFill>
                  <a:srgbClr val="FFFFFF"/>
                </a:solidFill>
                <a:latin typeface="Arial"/>
                <a:cs typeface="Arial"/>
              </a:rPr>
              <a:t> </a:t>
            </a:r>
            <a:r>
              <a:rPr lang="en-US" dirty="0" err="1">
                <a:solidFill>
                  <a:srgbClr val="FFFFFF"/>
                </a:solidFill>
                <a:latin typeface="Arial"/>
                <a:cs typeface="Arial"/>
              </a:rPr>
              <a:t>dụng</a:t>
            </a:r>
            <a:r>
              <a:rPr lang="en-US" dirty="0">
                <a:solidFill>
                  <a:srgbClr val="FFFFFF"/>
                </a:solidFill>
                <a:latin typeface="Arial"/>
                <a:cs typeface="Arial"/>
              </a:rPr>
              <a:t> </a:t>
            </a:r>
            <a:r>
              <a:rPr lang="en-US" dirty="0" err="1">
                <a:solidFill>
                  <a:srgbClr val="FFFFFF"/>
                </a:solidFill>
                <a:latin typeface="Arial"/>
                <a:cs typeface="Arial"/>
              </a:rPr>
              <a:t>và</a:t>
            </a:r>
            <a:r>
              <a:rPr lang="en-US" dirty="0">
                <a:solidFill>
                  <a:srgbClr val="FFFFFF"/>
                </a:solidFill>
                <a:latin typeface="Arial"/>
                <a:cs typeface="Arial"/>
              </a:rPr>
              <a:t> </a:t>
            </a:r>
            <a:r>
              <a:rPr lang="en-US" dirty="0" err="1">
                <a:solidFill>
                  <a:srgbClr val="FFFFFF"/>
                </a:solidFill>
                <a:latin typeface="Arial"/>
                <a:cs typeface="Arial"/>
              </a:rPr>
              <a:t>không</a:t>
            </a:r>
            <a:r>
              <a:rPr lang="en-US" dirty="0">
                <a:solidFill>
                  <a:srgbClr val="FFFFFF"/>
                </a:solidFill>
                <a:latin typeface="Arial"/>
                <a:cs typeface="Arial"/>
              </a:rPr>
              <a:t> </a:t>
            </a:r>
            <a:r>
              <a:rPr lang="en-US" dirty="0" err="1">
                <a:solidFill>
                  <a:srgbClr val="FFFFFF"/>
                </a:solidFill>
                <a:latin typeface="Arial"/>
                <a:cs typeface="Arial"/>
              </a:rPr>
              <a:t>có</a:t>
            </a:r>
            <a:r>
              <a:rPr lang="en-US" dirty="0">
                <a:solidFill>
                  <a:srgbClr val="FFFFFF"/>
                </a:solidFill>
                <a:latin typeface="Arial"/>
                <a:cs typeface="Arial"/>
              </a:rPr>
              <a:t> ý </a:t>
            </a:r>
            <a:r>
              <a:rPr lang="en-US" dirty="0" err="1">
                <a:solidFill>
                  <a:srgbClr val="FFFFFF"/>
                </a:solidFill>
                <a:latin typeface="Arial"/>
                <a:cs typeface="Arial"/>
              </a:rPr>
              <a:t>nghĩa</a:t>
            </a:r>
            <a:r>
              <a:rPr lang="en-US" dirty="0">
                <a:solidFill>
                  <a:srgbClr val="FFFFFF"/>
                </a:solidFill>
                <a:latin typeface="Arial"/>
                <a:cs typeface="Arial"/>
              </a:rPr>
              <a:t> </a:t>
            </a:r>
            <a:r>
              <a:rPr lang="en-US" dirty="0" err="1">
                <a:solidFill>
                  <a:srgbClr val="FFFFFF"/>
                </a:solidFill>
                <a:latin typeface="Arial"/>
                <a:cs typeface="Arial"/>
              </a:rPr>
              <a:t>trong</a:t>
            </a:r>
            <a:r>
              <a:rPr lang="en-US" dirty="0">
                <a:solidFill>
                  <a:srgbClr val="FFFFFF"/>
                </a:solidFill>
                <a:latin typeface="Arial"/>
                <a:cs typeface="Arial"/>
              </a:rPr>
              <a:t> </a:t>
            </a:r>
            <a:r>
              <a:rPr lang="en-US" dirty="0" err="1">
                <a:solidFill>
                  <a:srgbClr val="FFFFFF"/>
                </a:solidFill>
                <a:latin typeface="Arial"/>
                <a:cs typeface="Arial"/>
              </a:rPr>
              <a:t>tiếng</a:t>
            </a:r>
            <a:r>
              <a:rPr lang="en-US" dirty="0">
                <a:solidFill>
                  <a:srgbClr val="FFFFFF"/>
                </a:solidFill>
                <a:latin typeface="Arial"/>
                <a:cs typeface="Arial"/>
              </a:rPr>
              <a:t> Anh.</a:t>
            </a:r>
          </a:p>
        </p:txBody>
      </p:sp>
    </p:spTree>
    <p:extLst>
      <p:ext uri="{BB962C8B-B14F-4D97-AF65-F5344CB8AC3E}">
        <p14:creationId xmlns:p14="http://schemas.microsoft.com/office/powerpoint/2010/main" val="36807716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251293" y="1361401"/>
            <a:ext cx="6797747" cy="2847413"/>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mj-lt"/>
                <a:ea typeface="+mj-ea"/>
                <a:cs typeface="+mj-cs"/>
              </a:rPr>
              <a:t>Train Test Split</a:t>
            </a:r>
          </a:p>
          <a:p>
            <a:pPr algn="ctr"/>
            <a:endParaRPr lang="en-US" sz="3600" kern="1200" dirty="0">
              <a:solidFill>
                <a:srgbClr val="FFFFFF"/>
              </a:solidFill>
              <a:latin typeface="+mj-lt"/>
              <a:ea typeface="+mj-ea"/>
              <a:cs typeface="Arial"/>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10</a:t>
            </a:r>
            <a:endParaRPr lang="en-US" sz="6100" kern="1200" dirty="0">
              <a:solidFill>
                <a:srgbClr val="FFFFFF"/>
              </a:solidFill>
              <a:latin typeface="+mn-lt"/>
              <a:ea typeface="+mn-ea"/>
              <a:cs typeface="Arial"/>
            </a:endParaRPr>
          </a:p>
        </p:txBody>
      </p:sp>
      <p:pic>
        <p:nvPicPr>
          <p:cNvPr id="4" name="Picture 5">
            <a:extLst>
              <a:ext uri="{FF2B5EF4-FFF2-40B4-BE49-F238E27FC236}">
                <a16:creationId xmlns:a16="http://schemas.microsoft.com/office/drawing/2014/main" id="{98586F53-19B9-6301-B351-408144774B0D}"/>
              </a:ext>
            </a:extLst>
          </p:cNvPr>
          <p:cNvPicPr>
            <a:picLocks noChangeAspect="1"/>
          </p:cNvPicPr>
          <p:nvPr/>
        </p:nvPicPr>
        <p:blipFill>
          <a:blip r:embed="rId2"/>
          <a:stretch>
            <a:fillRect/>
          </a:stretch>
        </p:blipFill>
        <p:spPr>
          <a:xfrm>
            <a:off x="810919" y="1650207"/>
            <a:ext cx="3222977" cy="3228324"/>
          </a:xfrm>
          <a:prstGeom prst="rect">
            <a:avLst/>
          </a:prstGeom>
          <a:ln>
            <a:solidFill>
              <a:srgbClr val="FF0000"/>
            </a:solidFill>
          </a:ln>
        </p:spPr>
      </p:pic>
      <p:pic>
        <p:nvPicPr>
          <p:cNvPr id="6" name="Picture 6">
            <a:extLst>
              <a:ext uri="{FF2B5EF4-FFF2-40B4-BE49-F238E27FC236}">
                <a16:creationId xmlns:a16="http://schemas.microsoft.com/office/drawing/2014/main" id="{339B75CF-D901-9AA0-C76F-F337B81FEA1C}"/>
              </a:ext>
            </a:extLst>
          </p:cNvPr>
          <p:cNvPicPr>
            <a:picLocks noChangeAspect="1"/>
          </p:cNvPicPr>
          <p:nvPr/>
        </p:nvPicPr>
        <p:blipFill>
          <a:blip r:embed="rId3"/>
          <a:stretch>
            <a:fillRect/>
          </a:stretch>
        </p:blipFill>
        <p:spPr>
          <a:xfrm>
            <a:off x="4301066" y="1619157"/>
            <a:ext cx="3166533" cy="3262205"/>
          </a:xfrm>
          <a:prstGeom prst="rect">
            <a:avLst/>
          </a:prstGeom>
          <a:ln>
            <a:solidFill>
              <a:srgbClr val="002060"/>
            </a:solidFill>
          </a:ln>
        </p:spPr>
      </p:pic>
    </p:spTree>
    <p:extLst>
      <p:ext uri="{BB962C8B-B14F-4D97-AF65-F5344CB8AC3E}">
        <p14:creationId xmlns:p14="http://schemas.microsoft.com/office/powerpoint/2010/main" val="399418547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30" name="Straight Connector 2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1524000" y="1584683"/>
            <a:ext cx="9144000" cy="2551829"/>
          </a:xfrm>
          <a:prstGeom prst="ellipse">
            <a:avLst/>
          </a:prstGeom>
        </p:spPr>
        <p:txBody>
          <a:bodyPr spcFirstLastPara="1" vert="horz" lIns="91440" tIns="45720" rIns="91440" bIns="45720" rtlCol="0" anchor="ctr" anchorCtr="0">
            <a:normAutofit/>
          </a:bodyPr>
          <a:lstStyle/>
          <a:p>
            <a:pPr algn="ctr">
              <a:spcBef>
                <a:spcPct val="0"/>
              </a:spcBef>
            </a:pPr>
            <a:br>
              <a:rPr lang="en-US" sz="5600" kern="1200">
                <a:solidFill>
                  <a:schemeClr val="tx1"/>
                </a:solidFill>
                <a:latin typeface="+mj-lt"/>
                <a:ea typeface="+mj-ea"/>
                <a:cs typeface="+mj-cs"/>
              </a:rPr>
            </a:br>
            <a:r>
              <a:rPr lang="en-US" sz="5600" kern="1200">
                <a:solidFill>
                  <a:schemeClr val="tx1"/>
                </a:solidFill>
                <a:latin typeface="+mj-lt"/>
                <a:ea typeface="+mj-ea"/>
                <a:cs typeface="+mj-cs"/>
              </a:rPr>
              <a:t>Feature Extraction</a:t>
            </a:r>
          </a:p>
          <a:p>
            <a:pPr algn="ctr">
              <a:spcBef>
                <a:spcPct val="0"/>
              </a:spcBef>
            </a:pPr>
            <a:endParaRPr lang="en-US" sz="5600" kern="1200">
              <a:solidFill>
                <a:schemeClr val="tx1"/>
              </a:solidFill>
              <a:latin typeface="+mj-lt"/>
              <a:ea typeface="+mj-ea"/>
              <a:cs typeface="+mj-cs"/>
            </a:endParaRPr>
          </a:p>
          <a:p>
            <a:pPr algn="ctr">
              <a:spcBef>
                <a:spcPct val="0"/>
              </a:spcBef>
            </a:pPr>
            <a:endParaRPr lang="en-US" sz="5600" kern="1200">
              <a:solidFill>
                <a:schemeClr val="tx1"/>
              </a:solidFill>
              <a:latin typeface="+mj-lt"/>
              <a:ea typeface="+mj-ea"/>
              <a:cs typeface="+mj-cs"/>
            </a:endParaRPr>
          </a:p>
          <a:p>
            <a:pPr algn="ctr">
              <a:spcBef>
                <a:spcPct val="0"/>
              </a:spcBef>
            </a:pPr>
            <a:endParaRPr lang="en-US" sz="5600" kern="1200">
              <a:solidFill>
                <a:schemeClr val="tx1"/>
              </a:solidFill>
              <a:latin typeface="+mj-lt"/>
              <a:ea typeface="+mj-ea"/>
              <a:cs typeface="+mj-cs"/>
            </a:endParaRPr>
          </a:p>
        </p:txBody>
      </p:sp>
    </p:spTree>
    <p:extLst>
      <p:ext uri="{BB962C8B-B14F-4D97-AF65-F5344CB8AC3E}">
        <p14:creationId xmlns:p14="http://schemas.microsoft.com/office/powerpoint/2010/main" val="107076656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740478" y="1681253"/>
            <a:ext cx="5885231" cy="1549191"/>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mj-lt"/>
                <a:ea typeface="+mj-ea"/>
                <a:cs typeface="+mj-cs"/>
              </a:rPr>
              <a:t>Count Vectorizer</a:t>
            </a:r>
            <a:endParaRPr lang="en-US" kern="1200" dirty="0" err="1">
              <a:solidFill>
                <a:schemeClr val="tx1"/>
              </a:solidFill>
              <a:latin typeface="+mj-lt"/>
              <a:ea typeface="+mj-ea"/>
              <a:cs typeface="Arial"/>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11</a:t>
            </a:r>
            <a:endParaRPr lang="en-US" sz="6100" kern="1200" dirty="0">
              <a:solidFill>
                <a:srgbClr val="FFFFFF"/>
              </a:solidFill>
              <a:latin typeface="+mn-lt"/>
              <a:ea typeface="+mn-ea"/>
              <a:cs typeface="Arial"/>
            </a:endParaRPr>
          </a:p>
        </p:txBody>
      </p:sp>
      <p:sp>
        <p:nvSpPr>
          <p:cNvPr id="7" name="Title 1">
            <a:extLst>
              <a:ext uri="{FF2B5EF4-FFF2-40B4-BE49-F238E27FC236}">
                <a16:creationId xmlns:a16="http://schemas.microsoft.com/office/drawing/2014/main" id="{DB6A9A44-7465-BDC5-59D0-ADC8BCC57426}"/>
              </a:ext>
            </a:extLst>
          </p:cNvPr>
          <p:cNvSpPr txBox="1">
            <a:spLocks/>
          </p:cNvSpPr>
          <p:nvPr/>
        </p:nvSpPr>
        <p:spPr>
          <a:xfrm>
            <a:off x="-237938" y="770617"/>
            <a:ext cx="8237081" cy="1041190"/>
          </a:xfrm>
          <a:prstGeom prst="ellipse">
            <a:avLst/>
          </a:prstGeom>
          <a:noFill/>
          <a:ln>
            <a:noFill/>
          </a:ln>
        </p:spPr>
        <p:txBody>
          <a:bodyPr spcFirstLastPara="1" vert="horz" wrap="square" lIns="91440" tIns="45720" rIns="91440" bIns="45720" rtlCol="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Questrial"/>
              <a:buNone/>
              <a:defRPr sz="44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buClr>
                <a:srgbClr val="000000"/>
              </a:buClr>
              <a:buFont typeface="Arial"/>
            </a:pPr>
            <a:r>
              <a:rPr lang="en-US" sz="2800" dirty="0">
                <a:solidFill>
                  <a:srgbClr val="000000"/>
                </a:solidFill>
                <a:latin typeface="Lato"/>
                <a:cs typeface="Arial"/>
                <a:sym typeface="Arial"/>
              </a:rPr>
              <a:t>Feature Extraction</a:t>
            </a:r>
          </a:p>
          <a:p>
            <a:pPr algn="ctr"/>
            <a:endParaRPr lang="en-US" sz="3600" kern="1200" dirty="0">
              <a:solidFill>
                <a:srgbClr val="FFFFFF"/>
              </a:solidFill>
              <a:latin typeface="+mj-lt"/>
              <a:ea typeface="+mj-ea"/>
              <a:cs typeface="Arial"/>
            </a:endParaRPr>
          </a:p>
        </p:txBody>
      </p:sp>
      <p:pic>
        <p:nvPicPr>
          <p:cNvPr id="8" name="Picture 8">
            <a:extLst>
              <a:ext uri="{FF2B5EF4-FFF2-40B4-BE49-F238E27FC236}">
                <a16:creationId xmlns:a16="http://schemas.microsoft.com/office/drawing/2014/main" id="{2BF52DE7-DF48-3F2F-5377-A8B2A424A7D2}"/>
              </a:ext>
            </a:extLst>
          </p:cNvPr>
          <p:cNvPicPr>
            <a:picLocks noChangeAspect="1"/>
          </p:cNvPicPr>
          <p:nvPr/>
        </p:nvPicPr>
        <p:blipFill>
          <a:blip r:embed="rId2"/>
          <a:stretch>
            <a:fillRect/>
          </a:stretch>
        </p:blipFill>
        <p:spPr>
          <a:xfrm>
            <a:off x="726252" y="1223396"/>
            <a:ext cx="6816608" cy="770542"/>
          </a:xfrm>
          <a:prstGeom prst="rect">
            <a:avLst/>
          </a:prstGeom>
        </p:spPr>
      </p:pic>
      <p:pic>
        <p:nvPicPr>
          <p:cNvPr id="9" name="Picture 9">
            <a:extLst>
              <a:ext uri="{FF2B5EF4-FFF2-40B4-BE49-F238E27FC236}">
                <a16:creationId xmlns:a16="http://schemas.microsoft.com/office/drawing/2014/main" id="{6D7597E9-072E-B712-3BD2-49A16BC34EAD}"/>
              </a:ext>
            </a:extLst>
          </p:cNvPr>
          <p:cNvPicPr>
            <a:picLocks noChangeAspect="1"/>
          </p:cNvPicPr>
          <p:nvPr/>
        </p:nvPicPr>
        <p:blipFill>
          <a:blip r:embed="rId3"/>
          <a:stretch>
            <a:fillRect/>
          </a:stretch>
        </p:blipFill>
        <p:spPr>
          <a:xfrm>
            <a:off x="961437" y="1894842"/>
            <a:ext cx="5828830" cy="1807723"/>
          </a:xfrm>
          <a:prstGeom prst="rect">
            <a:avLst/>
          </a:prstGeom>
        </p:spPr>
      </p:pic>
      <p:sp>
        <p:nvSpPr>
          <p:cNvPr id="10" name="TextBox 9">
            <a:extLst>
              <a:ext uri="{FF2B5EF4-FFF2-40B4-BE49-F238E27FC236}">
                <a16:creationId xmlns:a16="http://schemas.microsoft.com/office/drawing/2014/main" id="{BC873431-6327-525C-4656-0255F6F4F1A2}"/>
              </a:ext>
            </a:extLst>
          </p:cNvPr>
          <p:cNvSpPr txBox="1"/>
          <p:nvPr/>
        </p:nvSpPr>
        <p:spPr>
          <a:xfrm>
            <a:off x="810919" y="3567289"/>
            <a:ext cx="664727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mbria"/>
                <a:ea typeface="Cambria"/>
              </a:rPr>
              <a:t>Trong </a:t>
            </a:r>
            <a:r>
              <a:rPr lang="en-US" err="1">
                <a:latin typeface="Cambria"/>
                <a:ea typeface="Cambria"/>
              </a:rPr>
              <a:t>CountVectorizer</a:t>
            </a:r>
            <a:r>
              <a:rPr lang="en-US" dirty="0">
                <a:latin typeface="Cambria"/>
                <a:ea typeface="Cambria"/>
              </a:rPr>
              <a:t>, </a:t>
            </a:r>
            <a:r>
              <a:rPr lang="en-US" err="1">
                <a:latin typeface="Cambria"/>
                <a:ea typeface="Cambria"/>
              </a:rPr>
              <a:t>các</a:t>
            </a:r>
            <a:r>
              <a:rPr lang="en-US" dirty="0">
                <a:latin typeface="Cambria"/>
                <a:ea typeface="Cambria"/>
              </a:rPr>
              <a:t> </a:t>
            </a:r>
            <a:r>
              <a:rPr lang="en-US" err="1">
                <a:latin typeface="Cambria"/>
                <a:ea typeface="Cambria"/>
              </a:rPr>
              <a:t>từ</a:t>
            </a:r>
            <a:r>
              <a:rPr lang="en-US" dirty="0">
                <a:latin typeface="Cambria"/>
                <a:ea typeface="Cambria"/>
              </a:rPr>
              <a:t> </a:t>
            </a:r>
            <a:r>
              <a:rPr lang="en-US" err="1">
                <a:latin typeface="Cambria"/>
                <a:ea typeface="Cambria"/>
              </a:rPr>
              <a:t>này</a:t>
            </a:r>
            <a:r>
              <a:rPr lang="en-US" dirty="0">
                <a:latin typeface="Cambria"/>
                <a:ea typeface="Cambria"/>
              </a:rPr>
              <a:t> </a:t>
            </a:r>
            <a:r>
              <a:rPr lang="en-US" err="1">
                <a:latin typeface="Cambria"/>
                <a:ea typeface="Cambria"/>
              </a:rPr>
              <a:t>không</a:t>
            </a:r>
            <a:r>
              <a:rPr lang="en-US" dirty="0">
                <a:latin typeface="Cambria"/>
                <a:ea typeface="Cambria"/>
              </a:rPr>
              <a:t> </a:t>
            </a:r>
            <a:r>
              <a:rPr lang="en-US" err="1">
                <a:latin typeface="Cambria"/>
                <a:ea typeface="Cambria"/>
              </a:rPr>
              <a:t>được</a:t>
            </a:r>
            <a:r>
              <a:rPr lang="en-US" dirty="0">
                <a:latin typeface="Cambria"/>
                <a:ea typeface="Cambria"/>
              </a:rPr>
              <a:t> </a:t>
            </a:r>
            <a:r>
              <a:rPr lang="en-US" err="1">
                <a:latin typeface="Cambria"/>
                <a:ea typeface="Cambria"/>
              </a:rPr>
              <a:t>lưu</a:t>
            </a:r>
            <a:r>
              <a:rPr lang="en-US" dirty="0">
                <a:latin typeface="Cambria"/>
                <a:ea typeface="Cambria"/>
              </a:rPr>
              <a:t> </a:t>
            </a:r>
            <a:r>
              <a:rPr lang="en-US" err="1">
                <a:latin typeface="Cambria"/>
                <a:ea typeface="Cambria"/>
              </a:rPr>
              <a:t>trữ</a:t>
            </a:r>
            <a:r>
              <a:rPr lang="en-US" dirty="0">
                <a:latin typeface="Cambria"/>
                <a:ea typeface="Cambria"/>
              </a:rPr>
              <a:t> </a:t>
            </a:r>
            <a:r>
              <a:rPr lang="en-US" err="1">
                <a:latin typeface="Cambria"/>
                <a:ea typeface="Cambria"/>
              </a:rPr>
              <a:t>dưới</a:t>
            </a:r>
            <a:r>
              <a:rPr lang="en-US" dirty="0">
                <a:latin typeface="Cambria"/>
                <a:ea typeface="Cambria"/>
              </a:rPr>
              <a:t> </a:t>
            </a:r>
            <a:r>
              <a:rPr lang="en-US" err="1">
                <a:latin typeface="Cambria"/>
                <a:ea typeface="Cambria"/>
              </a:rPr>
              <a:t>dạng</a:t>
            </a:r>
            <a:r>
              <a:rPr lang="en-US" dirty="0">
                <a:latin typeface="Cambria"/>
                <a:ea typeface="Cambria"/>
              </a:rPr>
              <a:t> </a:t>
            </a:r>
            <a:r>
              <a:rPr lang="en-US" err="1">
                <a:latin typeface="Cambria"/>
                <a:ea typeface="Cambria"/>
              </a:rPr>
              <a:t>chuỗi</a:t>
            </a:r>
            <a:r>
              <a:rPr lang="en-US" dirty="0">
                <a:latin typeface="Cambria"/>
                <a:ea typeface="Cambria"/>
              </a:rPr>
              <a:t>. Thay </a:t>
            </a:r>
            <a:r>
              <a:rPr lang="en-US" err="1">
                <a:latin typeface="Cambria"/>
                <a:ea typeface="Cambria"/>
              </a:rPr>
              <a:t>vào</a:t>
            </a:r>
            <a:r>
              <a:rPr lang="en-US" dirty="0">
                <a:latin typeface="Cambria"/>
                <a:ea typeface="Cambria"/>
              </a:rPr>
              <a:t> </a:t>
            </a:r>
            <a:r>
              <a:rPr lang="en-US" err="1">
                <a:latin typeface="Cambria"/>
                <a:ea typeface="Cambria"/>
              </a:rPr>
              <a:t>đó</a:t>
            </a:r>
            <a:r>
              <a:rPr lang="en-US" dirty="0">
                <a:latin typeface="Cambria"/>
                <a:ea typeface="Cambria"/>
              </a:rPr>
              <a:t>, </a:t>
            </a:r>
            <a:r>
              <a:rPr lang="en-US" err="1">
                <a:latin typeface="Cambria"/>
                <a:ea typeface="Cambria"/>
              </a:rPr>
              <a:t>chúng</a:t>
            </a:r>
            <a:r>
              <a:rPr lang="en-US" dirty="0">
                <a:latin typeface="Cambria"/>
                <a:ea typeface="Cambria"/>
              </a:rPr>
              <a:t> </a:t>
            </a:r>
            <a:r>
              <a:rPr lang="en-US" err="1">
                <a:latin typeface="Cambria"/>
                <a:ea typeface="Cambria"/>
              </a:rPr>
              <a:t>được</a:t>
            </a:r>
            <a:r>
              <a:rPr lang="en-US" dirty="0">
                <a:latin typeface="Cambria"/>
                <a:ea typeface="Cambria"/>
              </a:rPr>
              <a:t> </a:t>
            </a:r>
            <a:r>
              <a:rPr lang="en-US" err="1">
                <a:latin typeface="Cambria"/>
                <a:ea typeface="Cambria"/>
              </a:rPr>
              <a:t>gán</a:t>
            </a:r>
            <a:r>
              <a:rPr lang="en-US" dirty="0">
                <a:latin typeface="Cambria"/>
                <a:ea typeface="Cambria"/>
              </a:rPr>
              <a:t> </a:t>
            </a:r>
            <a:r>
              <a:rPr lang="en-US" err="1">
                <a:latin typeface="Cambria"/>
                <a:ea typeface="Cambria"/>
              </a:rPr>
              <a:t>một</a:t>
            </a:r>
            <a:r>
              <a:rPr lang="en-US" dirty="0">
                <a:latin typeface="Cambria"/>
                <a:ea typeface="Cambria"/>
              </a:rPr>
              <a:t> </a:t>
            </a:r>
            <a:r>
              <a:rPr lang="en-US" err="1">
                <a:latin typeface="Cambria"/>
                <a:ea typeface="Cambria"/>
              </a:rPr>
              <a:t>giá</a:t>
            </a:r>
            <a:r>
              <a:rPr lang="en-US" dirty="0">
                <a:latin typeface="Cambria"/>
                <a:ea typeface="Cambria"/>
              </a:rPr>
              <a:t> </a:t>
            </a:r>
            <a:r>
              <a:rPr lang="en-US" err="1">
                <a:latin typeface="Cambria"/>
                <a:ea typeface="Cambria"/>
              </a:rPr>
              <a:t>trị</a:t>
            </a:r>
            <a:r>
              <a:rPr lang="en-US" dirty="0">
                <a:latin typeface="Cambria"/>
                <a:ea typeface="Cambria"/>
              </a:rPr>
              <a:t> </a:t>
            </a:r>
            <a:r>
              <a:rPr lang="en-US" err="1">
                <a:latin typeface="Cambria"/>
                <a:ea typeface="Cambria"/>
              </a:rPr>
              <a:t>chỉ</a:t>
            </a:r>
            <a:r>
              <a:rPr lang="en-US" dirty="0">
                <a:latin typeface="Cambria"/>
                <a:ea typeface="Cambria"/>
              </a:rPr>
              <a:t> </a:t>
            </a:r>
            <a:r>
              <a:rPr lang="en-US" err="1">
                <a:latin typeface="Cambria"/>
                <a:ea typeface="Cambria"/>
              </a:rPr>
              <a:t>mục</a:t>
            </a:r>
            <a:r>
              <a:rPr lang="en-US" dirty="0">
                <a:latin typeface="Cambria"/>
                <a:ea typeface="Cambria"/>
              </a:rPr>
              <a:t> </a:t>
            </a:r>
            <a:r>
              <a:rPr lang="en-US" err="1">
                <a:latin typeface="Cambria"/>
                <a:ea typeface="Cambria"/>
              </a:rPr>
              <a:t>cụ</a:t>
            </a:r>
            <a:r>
              <a:rPr lang="en-US" dirty="0">
                <a:latin typeface="Cambria"/>
                <a:ea typeface="Cambria"/>
              </a:rPr>
              <a:t> </a:t>
            </a:r>
            <a:r>
              <a:rPr lang="en-US" err="1">
                <a:latin typeface="Cambria"/>
                <a:ea typeface="Cambria"/>
              </a:rPr>
              <a:t>thể</a:t>
            </a:r>
            <a:r>
              <a:rPr lang="en-US" dirty="0">
                <a:latin typeface="Cambria"/>
                <a:ea typeface="Cambria"/>
              </a:rPr>
              <a:t>. Trong </a:t>
            </a:r>
            <a:r>
              <a:rPr lang="en-US" err="1">
                <a:latin typeface="Cambria"/>
                <a:ea typeface="Cambria"/>
              </a:rPr>
              <a:t>trường</a:t>
            </a:r>
            <a:r>
              <a:rPr lang="en-US" dirty="0">
                <a:latin typeface="Cambria"/>
                <a:ea typeface="Cambria"/>
              </a:rPr>
              <a:t> </a:t>
            </a:r>
            <a:r>
              <a:rPr lang="en-US" err="1">
                <a:latin typeface="Cambria"/>
                <a:ea typeface="Cambria"/>
              </a:rPr>
              <a:t>hợp</a:t>
            </a:r>
            <a:r>
              <a:rPr lang="en-US" dirty="0">
                <a:latin typeface="Cambria"/>
                <a:ea typeface="Cambria"/>
              </a:rPr>
              <a:t> </a:t>
            </a:r>
            <a:r>
              <a:rPr lang="en-US" err="1">
                <a:latin typeface="Cambria"/>
                <a:ea typeface="Cambria"/>
              </a:rPr>
              <a:t>này</a:t>
            </a:r>
            <a:r>
              <a:rPr lang="en-US" dirty="0">
                <a:latin typeface="Cambria"/>
                <a:ea typeface="Cambria"/>
              </a:rPr>
              <a:t>, </a:t>
            </a:r>
            <a:r>
              <a:rPr lang="en-US" err="1">
                <a:latin typeface="Cambria"/>
                <a:ea typeface="Cambria"/>
              </a:rPr>
              <a:t>từ</a:t>
            </a:r>
            <a:r>
              <a:rPr lang="en-US" dirty="0">
                <a:latin typeface="Cambria"/>
                <a:ea typeface="Cambria"/>
              </a:rPr>
              <a:t> 'at' </a:t>
            </a:r>
            <a:r>
              <a:rPr lang="en-US" err="1">
                <a:latin typeface="Cambria"/>
                <a:ea typeface="Cambria"/>
              </a:rPr>
              <a:t>có</a:t>
            </a:r>
            <a:r>
              <a:rPr lang="en-US" dirty="0">
                <a:latin typeface="Cambria"/>
                <a:ea typeface="Cambria"/>
              </a:rPr>
              <a:t> </a:t>
            </a:r>
            <a:r>
              <a:rPr lang="en-US" err="1">
                <a:latin typeface="Cambria"/>
                <a:ea typeface="Cambria"/>
              </a:rPr>
              <a:t>chỉ</a:t>
            </a:r>
            <a:r>
              <a:rPr lang="en-US" dirty="0">
                <a:latin typeface="Cambria"/>
                <a:ea typeface="Cambria"/>
              </a:rPr>
              <a:t> </a:t>
            </a:r>
            <a:r>
              <a:rPr lang="en-US" err="1">
                <a:latin typeface="Cambria"/>
                <a:ea typeface="Cambria"/>
              </a:rPr>
              <a:t>mục</a:t>
            </a:r>
            <a:r>
              <a:rPr lang="en-US" dirty="0">
                <a:latin typeface="Cambria"/>
                <a:ea typeface="Cambria"/>
              </a:rPr>
              <a:t> </a:t>
            </a:r>
            <a:r>
              <a:rPr lang="en-US" err="1">
                <a:latin typeface="Cambria"/>
                <a:ea typeface="Cambria"/>
              </a:rPr>
              <a:t>là</a:t>
            </a:r>
            <a:r>
              <a:rPr lang="en-US" dirty="0">
                <a:latin typeface="Cambria"/>
                <a:ea typeface="Cambria"/>
              </a:rPr>
              <a:t> 0, 'each' </a:t>
            </a:r>
            <a:r>
              <a:rPr lang="en-US" err="1">
                <a:latin typeface="Cambria"/>
                <a:ea typeface="Cambria"/>
              </a:rPr>
              <a:t>có</a:t>
            </a:r>
            <a:r>
              <a:rPr lang="en-US" dirty="0">
                <a:latin typeface="Cambria"/>
                <a:ea typeface="Cambria"/>
              </a:rPr>
              <a:t> </a:t>
            </a:r>
            <a:r>
              <a:rPr lang="en-US" err="1">
                <a:latin typeface="Cambria"/>
                <a:ea typeface="Cambria"/>
              </a:rPr>
              <a:t>chỉ</a:t>
            </a:r>
            <a:r>
              <a:rPr lang="en-US" dirty="0">
                <a:latin typeface="Cambria"/>
                <a:ea typeface="Cambria"/>
              </a:rPr>
              <a:t> </a:t>
            </a:r>
            <a:r>
              <a:rPr lang="en-US" err="1">
                <a:latin typeface="Cambria"/>
                <a:ea typeface="Cambria"/>
              </a:rPr>
              <a:t>mục</a:t>
            </a:r>
            <a:r>
              <a:rPr lang="en-US" dirty="0">
                <a:latin typeface="Cambria"/>
                <a:ea typeface="Cambria"/>
              </a:rPr>
              <a:t> </a:t>
            </a:r>
            <a:r>
              <a:rPr lang="en-US" err="1">
                <a:latin typeface="Cambria"/>
                <a:ea typeface="Cambria"/>
              </a:rPr>
              <a:t>là</a:t>
            </a:r>
            <a:r>
              <a:rPr lang="en-US" dirty="0">
                <a:latin typeface="Cambria"/>
                <a:ea typeface="Cambria"/>
              </a:rPr>
              <a:t> 1, 'four' </a:t>
            </a:r>
            <a:r>
              <a:rPr lang="en-US" err="1">
                <a:latin typeface="Cambria"/>
                <a:ea typeface="Cambria"/>
              </a:rPr>
              <a:t>có</a:t>
            </a:r>
            <a:r>
              <a:rPr lang="en-US" dirty="0">
                <a:latin typeface="Cambria"/>
                <a:ea typeface="Cambria"/>
              </a:rPr>
              <a:t> </a:t>
            </a:r>
            <a:r>
              <a:rPr lang="en-US" err="1">
                <a:latin typeface="Cambria"/>
                <a:ea typeface="Cambria"/>
              </a:rPr>
              <a:t>chỉ</a:t>
            </a:r>
            <a:r>
              <a:rPr lang="en-US" dirty="0">
                <a:latin typeface="Cambria"/>
                <a:ea typeface="Cambria"/>
              </a:rPr>
              <a:t> </a:t>
            </a:r>
            <a:r>
              <a:rPr lang="en-US" err="1">
                <a:latin typeface="Cambria"/>
                <a:ea typeface="Cambria"/>
              </a:rPr>
              <a:t>mục</a:t>
            </a:r>
            <a:r>
              <a:rPr lang="en-US" dirty="0">
                <a:latin typeface="Cambria"/>
                <a:ea typeface="Cambria"/>
              </a:rPr>
              <a:t> </a:t>
            </a:r>
            <a:r>
              <a:rPr lang="en-US" err="1">
                <a:latin typeface="Cambria"/>
                <a:ea typeface="Cambria"/>
              </a:rPr>
              <a:t>là</a:t>
            </a:r>
            <a:r>
              <a:rPr lang="en-US" dirty="0">
                <a:latin typeface="Cambria"/>
                <a:ea typeface="Cambria"/>
              </a:rPr>
              <a:t> 2 </a:t>
            </a:r>
            <a:r>
              <a:rPr lang="en-US" err="1">
                <a:latin typeface="Cambria"/>
                <a:ea typeface="Cambria"/>
              </a:rPr>
              <a:t>và</a:t>
            </a:r>
            <a:r>
              <a:rPr lang="en-US" dirty="0">
                <a:latin typeface="Cambria"/>
                <a:ea typeface="Cambria"/>
              </a:rPr>
              <a:t> </a:t>
            </a:r>
            <a:r>
              <a:rPr lang="en-US" err="1">
                <a:latin typeface="Cambria"/>
                <a:ea typeface="Cambria"/>
              </a:rPr>
              <a:t>cứ</a:t>
            </a:r>
            <a:r>
              <a:rPr lang="en-US" dirty="0">
                <a:latin typeface="Cambria"/>
                <a:ea typeface="Cambria"/>
              </a:rPr>
              <a:t> </a:t>
            </a:r>
            <a:r>
              <a:rPr lang="en-US" err="1">
                <a:latin typeface="Cambria"/>
                <a:ea typeface="Cambria"/>
              </a:rPr>
              <a:t>tiếp</a:t>
            </a:r>
            <a:r>
              <a:rPr lang="en-US" dirty="0">
                <a:latin typeface="Cambria"/>
                <a:ea typeface="Cambria"/>
              </a:rPr>
              <a:t> </a:t>
            </a:r>
            <a:r>
              <a:rPr lang="en-US" err="1">
                <a:latin typeface="Cambria"/>
                <a:ea typeface="Cambria"/>
              </a:rPr>
              <a:t>tục</a:t>
            </a:r>
            <a:r>
              <a:rPr lang="en-US" dirty="0">
                <a:latin typeface="Cambria"/>
                <a:ea typeface="Cambria"/>
              </a:rPr>
              <a:t> </a:t>
            </a:r>
            <a:r>
              <a:rPr lang="en-US" err="1">
                <a:latin typeface="Cambria"/>
                <a:ea typeface="Cambria"/>
              </a:rPr>
              <a:t>như</a:t>
            </a:r>
            <a:r>
              <a:rPr lang="en-US" dirty="0">
                <a:latin typeface="Cambria"/>
                <a:ea typeface="Cambria"/>
              </a:rPr>
              <a:t> </a:t>
            </a:r>
            <a:r>
              <a:rPr lang="en-US" err="1">
                <a:latin typeface="Cambria"/>
                <a:ea typeface="Cambria"/>
              </a:rPr>
              <a:t>vậy</a:t>
            </a:r>
            <a:r>
              <a:rPr lang="en-US" dirty="0">
                <a:latin typeface="Cambria"/>
                <a:ea typeface="Cambria"/>
              </a:rPr>
              <a:t>. </a:t>
            </a:r>
            <a:r>
              <a:rPr lang="en-US" err="1">
                <a:latin typeface="Cambria"/>
                <a:ea typeface="Cambria"/>
              </a:rPr>
              <a:t>Biểu</a:t>
            </a:r>
            <a:r>
              <a:rPr lang="en-US" dirty="0">
                <a:latin typeface="Cambria"/>
                <a:ea typeface="Cambria"/>
              </a:rPr>
              <a:t> </a:t>
            </a:r>
            <a:r>
              <a:rPr lang="en-US" err="1">
                <a:latin typeface="Cambria"/>
                <a:ea typeface="Cambria"/>
              </a:rPr>
              <a:t>diễn</a:t>
            </a:r>
            <a:r>
              <a:rPr lang="en-US" dirty="0">
                <a:latin typeface="Cambria"/>
                <a:ea typeface="Cambria"/>
              </a:rPr>
              <a:t> </a:t>
            </a:r>
            <a:r>
              <a:rPr lang="en-US" err="1">
                <a:latin typeface="Cambria"/>
                <a:ea typeface="Cambria"/>
              </a:rPr>
              <a:t>thực</a:t>
            </a:r>
            <a:r>
              <a:rPr lang="en-US" dirty="0">
                <a:latin typeface="Cambria"/>
                <a:ea typeface="Cambria"/>
              </a:rPr>
              <a:t> </a:t>
            </a:r>
            <a:r>
              <a:rPr lang="en-US" err="1">
                <a:latin typeface="Cambria"/>
                <a:ea typeface="Cambria"/>
              </a:rPr>
              <a:t>tế</a:t>
            </a:r>
            <a:r>
              <a:rPr lang="en-US" dirty="0">
                <a:latin typeface="Cambria"/>
                <a:ea typeface="Cambria"/>
              </a:rPr>
              <a:t> </a:t>
            </a:r>
            <a:r>
              <a:rPr lang="en-US" err="1">
                <a:latin typeface="Cambria"/>
                <a:ea typeface="Cambria"/>
              </a:rPr>
              <a:t>được</a:t>
            </a:r>
            <a:r>
              <a:rPr lang="en-US" dirty="0">
                <a:latin typeface="Cambria"/>
                <a:ea typeface="Cambria"/>
              </a:rPr>
              <a:t> </a:t>
            </a:r>
            <a:r>
              <a:rPr lang="en-US" err="1">
                <a:latin typeface="Cambria"/>
                <a:ea typeface="Cambria"/>
              </a:rPr>
              <a:t>hiển</a:t>
            </a:r>
            <a:r>
              <a:rPr lang="en-US" dirty="0">
                <a:latin typeface="Cambria"/>
                <a:ea typeface="Cambria"/>
              </a:rPr>
              <a:t> </a:t>
            </a:r>
            <a:r>
              <a:rPr lang="en-US" err="1">
                <a:latin typeface="Cambria"/>
                <a:ea typeface="Cambria"/>
              </a:rPr>
              <a:t>thị</a:t>
            </a:r>
            <a:r>
              <a:rPr lang="en-US" dirty="0">
                <a:latin typeface="Cambria"/>
                <a:ea typeface="Cambria"/>
              </a:rPr>
              <a:t> </a:t>
            </a:r>
            <a:r>
              <a:rPr lang="en-US" err="1">
                <a:latin typeface="Cambria"/>
                <a:ea typeface="Cambria"/>
              </a:rPr>
              <a:t>trong</a:t>
            </a:r>
            <a:r>
              <a:rPr lang="en-US" dirty="0">
                <a:latin typeface="Cambria"/>
                <a:ea typeface="Cambria"/>
              </a:rPr>
              <a:t> </a:t>
            </a:r>
            <a:r>
              <a:rPr lang="en-US" err="1">
                <a:latin typeface="Cambria"/>
                <a:ea typeface="Cambria"/>
              </a:rPr>
              <a:t>bảng</a:t>
            </a:r>
            <a:r>
              <a:rPr lang="en-US" dirty="0">
                <a:latin typeface="Cambria"/>
                <a:ea typeface="Cambria"/>
              </a:rPr>
              <a:t> </a:t>
            </a:r>
            <a:r>
              <a:rPr lang="en-US" err="1">
                <a:latin typeface="Cambria"/>
                <a:ea typeface="Cambria"/>
              </a:rPr>
              <a:t>dưới</a:t>
            </a:r>
            <a:r>
              <a:rPr lang="en-US" dirty="0">
                <a:latin typeface="Cambria"/>
                <a:ea typeface="Cambria"/>
              </a:rPr>
              <a:t> </a:t>
            </a:r>
            <a:r>
              <a:rPr lang="en-US" err="1">
                <a:latin typeface="Cambria"/>
                <a:ea typeface="Cambria"/>
              </a:rPr>
              <a:t>đây</a:t>
            </a:r>
            <a:r>
              <a:rPr lang="en-US" dirty="0">
                <a:latin typeface="Cambria"/>
                <a:ea typeface="Cambria"/>
              </a:rPr>
              <a:t>:</a:t>
            </a:r>
          </a:p>
        </p:txBody>
      </p:sp>
      <p:pic>
        <p:nvPicPr>
          <p:cNvPr id="11" name="Picture 11">
            <a:extLst>
              <a:ext uri="{FF2B5EF4-FFF2-40B4-BE49-F238E27FC236}">
                <a16:creationId xmlns:a16="http://schemas.microsoft.com/office/drawing/2014/main" id="{CFFFF415-C2FC-4760-6094-C5A779D4F15D}"/>
              </a:ext>
            </a:extLst>
          </p:cNvPr>
          <p:cNvPicPr>
            <a:picLocks noChangeAspect="1"/>
          </p:cNvPicPr>
          <p:nvPr/>
        </p:nvPicPr>
        <p:blipFill>
          <a:blip r:embed="rId4"/>
          <a:stretch>
            <a:fillRect/>
          </a:stretch>
        </p:blipFill>
        <p:spPr>
          <a:xfrm>
            <a:off x="2090326" y="4545363"/>
            <a:ext cx="3881496" cy="1530238"/>
          </a:xfrm>
          <a:prstGeom prst="rect">
            <a:avLst/>
          </a:prstGeom>
        </p:spPr>
      </p:pic>
      <p:sp>
        <p:nvSpPr>
          <p:cNvPr id="12" name="TextBox 11">
            <a:extLst>
              <a:ext uri="{FF2B5EF4-FFF2-40B4-BE49-F238E27FC236}">
                <a16:creationId xmlns:a16="http://schemas.microsoft.com/office/drawing/2014/main" id="{F100F58B-5932-F54D-8E13-59767AF96511}"/>
              </a:ext>
            </a:extLst>
          </p:cNvPr>
          <p:cNvSpPr txBox="1"/>
          <p:nvPr/>
        </p:nvSpPr>
        <p:spPr>
          <a:xfrm>
            <a:off x="526814" y="6312370"/>
            <a:ext cx="69332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https://www.geeksforgeeks.org/using-countvectorizer-to-extracting-features-from-text/</a:t>
            </a:r>
          </a:p>
        </p:txBody>
      </p:sp>
    </p:spTree>
    <p:extLst>
      <p:ext uri="{BB962C8B-B14F-4D97-AF65-F5344CB8AC3E}">
        <p14:creationId xmlns:p14="http://schemas.microsoft.com/office/powerpoint/2010/main" val="263678934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30" name="Straight Connector 2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1524000" y="1584683"/>
            <a:ext cx="9144000" cy="2551829"/>
          </a:xfrm>
          <a:prstGeom prst="ellipse">
            <a:avLst/>
          </a:prstGeom>
        </p:spPr>
        <p:txBody>
          <a:bodyPr spcFirstLastPara="1" vert="horz" lIns="91440" tIns="45720" rIns="91440" bIns="45720" rtlCol="0" anchor="ctr" anchorCtr="0">
            <a:normAutofit/>
          </a:bodyPr>
          <a:lstStyle/>
          <a:p>
            <a:pPr algn="ctr">
              <a:spcBef>
                <a:spcPct val="0"/>
              </a:spcBef>
            </a:pPr>
            <a:br>
              <a:rPr lang="en-US" sz="5600" kern="1200" dirty="0">
                <a:latin typeface="+mj-lt"/>
                <a:ea typeface="+mj-ea"/>
                <a:cs typeface="+mj-cs"/>
              </a:rPr>
            </a:br>
            <a:r>
              <a:rPr lang="en-US" sz="5600" kern="1200" dirty="0">
                <a:solidFill>
                  <a:schemeClr val="tx1"/>
                </a:solidFill>
                <a:latin typeface="+mj-lt"/>
                <a:ea typeface="+mj-ea"/>
                <a:cs typeface="+mj-cs"/>
              </a:rPr>
              <a:t>MODEL</a:t>
            </a:r>
          </a:p>
          <a:p>
            <a:pPr algn="ctr">
              <a:spcBef>
                <a:spcPct val="0"/>
              </a:spcBef>
            </a:pPr>
            <a:endParaRPr lang="en-US" sz="5600" kern="1200">
              <a:solidFill>
                <a:schemeClr val="tx1"/>
              </a:solidFill>
              <a:latin typeface="+mj-lt"/>
              <a:ea typeface="+mj-ea"/>
              <a:cs typeface="+mj-cs"/>
            </a:endParaRPr>
          </a:p>
          <a:p>
            <a:pPr algn="ctr">
              <a:spcBef>
                <a:spcPct val="0"/>
              </a:spcBef>
            </a:pPr>
            <a:endParaRPr lang="en-US" sz="5600" kern="1200">
              <a:solidFill>
                <a:schemeClr val="tx1"/>
              </a:solidFill>
              <a:latin typeface="+mj-lt"/>
              <a:ea typeface="+mj-ea"/>
              <a:cs typeface="+mj-cs"/>
            </a:endParaRPr>
          </a:p>
          <a:p>
            <a:pPr algn="ctr">
              <a:spcBef>
                <a:spcPct val="0"/>
              </a:spcBef>
            </a:pPr>
            <a:endParaRPr lang="en-US" sz="5600" kern="1200">
              <a:solidFill>
                <a:schemeClr val="tx1"/>
              </a:solidFill>
              <a:latin typeface="+mj-lt"/>
              <a:ea typeface="+mj-ea"/>
              <a:cs typeface="+mj-cs"/>
            </a:endParaRPr>
          </a:p>
        </p:txBody>
      </p:sp>
    </p:spTree>
    <p:extLst>
      <p:ext uri="{BB962C8B-B14F-4D97-AF65-F5344CB8AC3E}">
        <p14:creationId xmlns:p14="http://schemas.microsoft.com/office/powerpoint/2010/main" val="295495264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938034" y="1615400"/>
            <a:ext cx="5339599" cy="2386451"/>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mj-lt"/>
                <a:ea typeface="+mj-ea"/>
                <a:cs typeface="+mj-cs"/>
              </a:rPr>
              <a:t>Naive Bayes</a:t>
            </a:r>
            <a:endParaRPr lang="en-US" dirty="0">
              <a:solidFill>
                <a:schemeClr val="tx1"/>
              </a:solidFill>
              <a:ea typeface="+mj-ea"/>
              <a:cs typeface="+mj-cs"/>
            </a:endParaRPr>
          </a:p>
          <a:p>
            <a:pPr algn="ctr"/>
            <a:endParaRPr lang="en-US" sz="3600" kern="1200" dirty="0">
              <a:solidFill>
                <a:srgbClr val="FFFFFF"/>
              </a:solidFill>
              <a:latin typeface="+mj-lt"/>
              <a:ea typeface="+mj-ea"/>
              <a:cs typeface="Arial"/>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12</a:t>
            </a:r>
            <a:endParaRPr lang="en-US" sz="6100" kern="1200" dirty="0">
              <a:solidFill>
                <a:srgbClr val="FFFFFF"/>
              </a:solidFill>
              <a:latin typeface="+mn-lt"/>
              <a:ea typeface="+mn-ea"/>
              <a:cs typeface="Arial"/>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a:latin typeface="Lato"/>
              </a:rPr>
              <a:t>III. </a:t>
            </a:r>
            <a:r>
              <a:rPr lang="en-US" sz="3200"/>
              <a:t>Các mô hình học máy được sử dụng cho thử nghiệm ​</a:t>
            </a:r>
            <a:endParaRPr lang="en-US"/>
          </a:p>
        </p:txBody>
      </p:sp>
      <p:sp>
        <p:nvSpPr>
          <p:cNvPr id="7" name="TextBox 1">
            <a:extLst>
              <a:ext uri="{FF2B5EF4-FFF2-40B4-BE49-F238E27FC236}">
                <a16:creationId xmlns:a16="http://schemas.microsoft.com/office/drawing/2014/main" id="{C833E3DD-1194-84EE-A07D-26386F44F11E}"/>
              </a:ext>
            </a:extLst>
          </p:cNvPr>
          <p:cNvSpPr txBox="1"/>
          <p:nvPr/>
        </p:nvSpPr>
        <p:spPr>
          <a:xfrm>
            <a:off x="768355" y="2094358"/>
            <a:ext cx="6777600" cy="238358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latin typeface="Cambria"/>
                <a:ea typeface="Cambria"/>
              </a:rPr>
              <a:t>        Naive Bayes </a:t>
            </a:r>
            <a:r>
              <a:rPr lang="en-US" sz="2400" dirty="0" err="1">
                <a:latin typeface="Cambria"/>
                <a:ea typeface="Cambria"/>
              </a:rPr>
              <a:t>cảm</a:t>
            </a:r>
            <a:r>
              <a:rPr lang="en-US" sz="2400" dirty="0">
                <a:latin typeface="Cambria"/>
                <a:ea typeface="Cambria"/>
              </a:rPr>
              <a:t> </a:t>
            </a:r>
            <a:r>
              <a:rPr lang="en-US" sz="2400" dirty="0" err="1">
                <a:latin typeface="Cambria"/>
                <a:ea typeface="Cambria"/>
              </a:rPr>
              <a:t>nhận</a:t>
            </a:r>
            <a:r>
              <a:rPr lang="en-US" sz="2400" dirty="0">
                <a:latin typeface="Cambria"/>
                <a:ea typeface="Cambria"/>
              </a:rPr>
              <a:t> </a:t>
            </a:r>
            <a:r>
              <a:rPr lang="en-US" sz="2400" dirty="0" err="1">
                <a:latin typeface="Cambria"/>
                <a:ea typeface="Cambria"/>
              </a:rPr>
              <a:t>một</a:t>
            </a:r>
            <a:r>
              <a:rPr lang="en-US" sz="2400" dirty="0">
                <a:latin typeface="Cambria"/>
                <a:ea typeface="Cambria"/>
              </a:rPr>
              <a:t> </a:t>
            </a:r>
            <a:r>
              <a:rPr lang="en-US" sz="2400" dirty="0" err="1">
                <a:latin typeface="Cambria"/>
                <a:ea typeface="Cambria"/>
              </a:rPr>
              <a:t>từ</a:t>
            </a:r>
            <a:r>
              <a:rPr lang="en-US" sz="2400" dirty="0">
                <a:latin typeface="Cambria"/>
                <a:ea typeface="Cambria"/>
              </a:rPr>
              <a:t> </a:t>
            </a:r>
            <a:r>
              <a:rPr lang="en-US" sz="2400" dirty="0" err="1">
                <a:latin typeface="Cambria"/>
                <a:ea typeface="Cambria"/>
              </a:rPr>
              <a:t>hoặc</a:t>
            </a:r>
            <a:r>
              <a:rPr lang="en-US" sz="2400" dirty="0">
                <a:latin typeface="Cambria"/>
                <a:ea typeface="Cambria"/>
              </a:rPr>
              <a:t> </a:t>
            </a:r>
            <a:r>
              <a:rPr lang="en-US" sz="2400" dirty="0" err="1">
                <a:latin typeface="Cambria"/>
                <a:ea typeface="Cambria"/>
              </a:rPr>
              <a:t>sự</a:t>
            </a:r>
            <a:r>
              <a:rPr lang="en-US" sz="2400" dirty="0">
                <a:latin typeface="Cambria"/>
                <a:ea typeface="Cambria"/>
              </a:rPr>
              <a:t> </a:t>
            </a:r>
            <a:r>
              <a:rPr lang="en-US" sz="2400" dirty="0" err="1">
                <a:latin typeface="Cambria"/>
                <a:ea typeface="Cambria"/>
              </a:rPr>
              <a:t>kiện</a:t>
            </a:r>
            <a:r>
              <a:rPr lang="en-US" sz="2400" dirty="0">
                <a:latin typeface="Cambria"/>
                <a:ea typeface="Cambria"/>
              </a:rPr>
              <a:t> </a:t>
            </a:r>
            <a:r>
              <a:rPr lang="en-US" sz="2400" dirty="0" err="1">
                <a:latin typeface="Cambria"/>
                <a:ea typeface="Cambria"/>
              </a:rPr>
              <a:t>đã</a:t>
            </a:r>
            <a:r>
              <a:rPr lang="en-US" sz="2400" dirty="0">
                <a:latin typeface="Cambria"/>
                <a:ea typeface="Cambria"/>
              </a:rPr>
              <a:t> </a:t>
            </a:r>
            <a:r>
              <a:rPr lang="en-US" sz="2400" dirty="0" err="1">
                <a:latin typeface="Cambria"/>
                <a:ea typeface="Cambria"/>
              </a:rPr>
              <a:t>xảy</a:t>
            </a:r>
            <a:r>
              <a:rPr lang="en-US" sz="2400" dirty="0">
                <a:latin typeface="Cambria"/>
                <a:ea typeface="Cambria"/>
              </a:rPr>
              <a:t> </a:t>
            </a:r>
            <a:r>
              <a:rPr lang="en-US" sz="2400" dirty="0" err="1">
                <a:latin typeface="Cambria"/>
                <a:ea typeface="Cambria"/>
              </a:rPr>
              <a:t>ra</a:t>
            </a:r>
            <a:r>
              <a:rPr lang="en-US" sz="2400" dirty="0">
                <a:latin typeface="Cambria"/>
                <a:ea typeface="Cambria"/>
              </a:rPr>
              <a:t> </a:t>
            </a:r>
            <a:r>
              <a:rPr lang="en-US" sz="2400" dirty="0" err="1">
                <a:latin typeface="Cambria"/>
                <a:ea typeface="Cambria"/>
              </a:rPr>
              <a:t>trong</a:t>
            </a:r>
            <a:r>
              <a:rPr lang="en-US" sz="2400" dirty="0">
                <a:latin typeface="Cambria"/>
                <a:ea typeface="Cambria"/>
              </a:rPr>
              <a:t> </a:t>
            </a:r>
            <a:r>
              <a:rPr lang="en-US" sz="2400" dirty="0" err="1">
                <a:latin typeface="Cambria"/>
                <a:ea typeface="Cambria"/>
              </a:rPr>
              <a:t>ngữ</a:t>
            </a:r>
            <a:r>
              <a:rPr lang="en-US" sz="2400" dirty="0">
                <a:latin typeface="Cambria"/>
                <a:ea typeface="Cambria"/>
              </a:rPr>
              <a:t> </a:t>
            </a:r>
            <a:r>
              <a:rPr lang="en-US" sz="2400" dirty="0" err="1">
                <a:latin typeface="Cambria"/>
                <a:ea typeface="Cambria"/>
              </a:rPr>
              <a:t>cảnh</a:t>
            </a:r>
            <a:r>
              <a:rPr lang="en-US" sz="2400" dirty="0">
                <a:latin typeface="Cambria"/>
                <a:ea typeface="Cambria"/>
              </a:rPr>
              <a:t> </a:t>
            </a:r>
            <a:r>
              <a:rPr lang="en-US" sz="2400" dirty="0" err="1">
                <a:latin typeface="Cambria"/>
                <a:ea typeface="Cambria"/>
              </a:rPr>
              <a:t>trước</a:t>
            </a:r>
            <a:r>
              <a:rPr lang="en-US" sz="2400" dirty="0">
                <a:latin typeface="Cambria"/>
                <a:ea typeface="Cambria"/>
              </a:rPr>
              <a:t> </a:t>
            </a:r>
            <a:r>
              <a:rPr lang="en-US" sz="2400" dirty="0" err="1">
                <a:latin typeface="Cambria"/>
                <a:ea typeface="Cambria"/>
              </a:rPr>
              <a:t>đó</a:t>
            </a:r>
            <a:r>
              <a:rPr lang="en-US" sz="2400" dirty="0">
                <a:latin typeface="Cambria"/>
                <a:ea typeface="Cambria"/>
              </a:rPr>
              <a:t> </a:t>
            </a:r>
            <a:r>
              <a:rPr lang="en-US" sz="2400" dirty="0" err="1">
                <a:latin typeface="Cambria"/>
                <a:ea typeface="Cambria"/>
              </a:rPr>
              <a:t>và</a:t>
            </a:r>
            <a:r>
              <a:rPr lang="en-US" sz="2400" dirty="0">
                <a:latin typeface="Cambria"/>
                <a:ea typeface="Cambria"/>
              </a:rPr>
              <a:t> </a:t>
            </a:r>
            <a:r>
              <a:rPr lang="en-US" sz="2400" dirty="0" err="1">
                <a:latin typeface="Cambria"/>
                <a:ea typeface="Cambria"/>
              </a:rPr>
              <a:t>tính</a:t>
            </a:r>
            <a:r>
              <a:rPr lang="en-US" sz="2400" dirty="0">
                <a:latin typeface="Cambria"/>
                <a:ea typeface="Cambria"/>
              </a:rPr>
              <a:t> </a:t>
            </a:r>
            <a:r>
              <a:rPr lang="en-US" sz="2400" dirty="0" err="1">
                <a:latin typeface="Cambria"/>
                <a:ea typeface="Cambria"/>
              </a:rPr>
              <a:t>toán</a:t>
            </a:r>
            <a:r>
              <a:rPr lang="en-US" sz="2400" dirty="0">
                <a:latin typeface="Cambria"/>
                <a:ea typeface="Cambria"/>
              </a:rPr>
              <a:t> </a:t>
            </a:r>
            <a:r>
              <a:rPr lang="en-US" sz="2400" dirty="0" err="1">
                <a:latin typeface="Cambria"/>
                <a:ea typeface="Cambria"/>
              </a:rPr>
              <a:t>khả</a:t>
            </a:r>
            <a:r>
              <a:rPr lang="en-US" sz="2400" dirty="0">
                <a:latin typeface="Cambria"/>
                <a:ea typeface="Cambria"/>
              </a:rPr>
              <a:t> </a:t>
            </a:r>
            <a:r>
              <a:rPr lang="en-US" sz="2400" dirty="0" err="1">
                <a:latin typeface="Cambria"/>
                <a:ea typeface="Cambria"/>
              </a:rPr>
              <a:t>năng</a:t>
            </a:r>
            <a:r>
              <a:rPr lang="en-US" sz="2400" dirty="0">
                <a:latin typeface="Cambria"/>
                <a:ea typeface="Cambria"/>
              </a:rPr>
              <a:t> </a:t>
            </a:r>
            <a:r>
              <a:rPr lang="en-US" sz="2400" dirty="0" err="1">
                <a:latin typeface="Cambria"/>
                <a:ea typeface="Cambria"/>
              </a:rPr>
              <a:t>từ</a:t>
            </a:r>
            <a:r>
              <a:rPr lang="en-US" sz="2400" dirty="0">
                <a:latin typeface="Cambria"/>
                <a:ea typeface="Cambria"/>
              </a:rPr>
              <a:t> </a:t>
            </a:r>
            <a:r>
              <a:rPr lang="en-US" sz="2400" dirty="0" err="1">
                <a:latin typeface="Cambria"/>
                <a:ea typeface="Cambria"/>
              </a:rPr>
              <a:t>hoặc</a:t>
            </a:r>
            <a:r>
              <a:rPr lang="en-US" sz="2400" dirty="0">
                <a:latin typeface="Cambria"/>
                <a:ea typeface="Cambria"/>
              </a:rPr>
              <a:t> </a:t>
            </a:r>
            <a:r>
              <a:rPr lang="en-US" sz="2400" dirty="0" err="1">
                <a:latin typeface="Cambria"/>
                <a:ea typeface="Cambria"/>
              </a:rPr>
              <a:t>sự</a:t>
            </a:r>
            <a:r>
              <a:rPr lang="en-US" sz="2400" dirty="0">
                <a:latin typeface="Cambria"/>
                <a:ea typeface="Cambria"/>
              </a:rPr>
              <a:t> </a:t>
            </a:r>
            <a:r>
              <a:rPr lang="en-US" sz="2400" dirty="0" err="1">
                <a:latin typeface="Cambria"/>
                <a:ea typeface="Cambria"/>
              </a:rPr>
              <a:t>kiện</a:t>
            </a:r>
            <a:r>
              <a:rPr lang="en-US" sz="2400" dirty="0">
                <a:latin typeface="Cambria"/>
                <a:ea typeface="Cambria"/>
              </a:rPr>
              <a:t> </a:t>
            </a:r>
            <a:r>
              <a:rPr lang="en-US" sz="2400" dirty="0" err="1">
                <a:latin typeface="Cambria"/>
                <a:ea typeface="Cambria"/>
              </a:rPr>
              <a:t>đó</a:t>
            </a:r>
            <a:r>
              <a:rPr lang="en-US" sz="2400" dirty="0">
                <a:latin typeface="Cambria"/>
                <a:ea typeface="Cambria"/>
              </a:rPr>
              <a:t> </a:t>
            </a:r>
            <a:r>
              <a:rPr lang="en-US" sz="2400" dirty="0" err="1">
                <a:latin typeface="Cambria"/>
                <a:ea typeface="Cambria"/>
              </a:rPr>
              <a:t>xảy</a:t>
            </a:r>
            <a:r>
              <a:rPr lang="en-US" sz="2400" dirty="0">
                <a:latin typeface="Cambria"/>
                <a:ea typeface="Cambria"/>
              </a:rPr>
              <a:t> </a:t>
            </a:r>
            <a:r>
              <a:rPr lang="en-US" sz="2400" dirty="0" err="1">
                <a:latin typeface="Cambria"/>
                <a:ea typeface="Cambria"/>
              </a:rPr>
              <a:t>ra</a:t>
            </a:r>
            <a:r>
              <a:rPr lang="en-US" sz="2400" dirty="0">
                <a:latin typeface="Cambria"/>
                <a:ea typeface="Cambria"/>
              </a:rPr>
              <a:t> </a:t>
            </a:r>
            <a:r>
              <a:rPr lang="en-US" sz="2400" dirty="0" err="1">
                <a:latin typeface="Cambria"/>
                <a:ea typeface="Cambria"/>
              </a:rPr>
              <a:t>lần</a:t>
            </a:r>
            <a:r>
              <a:rPr lang="en-US" sz="2400" dirty="0">
                <a:latin typeface="Cambria"/>
                <a:ea typeface="Cambria"/>
              </a:rPr>
              <a:t> </a:t>
            </a:r>
            <a:r>
              <a:rPr lang="en-US" sz="2400" dirty="0" err="1">
                <a:latin typeface="Cambria"/>
                <a:ea typeface="Cambria"/>
              </a:rPr>
              <a:t>nữa</a:t>
            </a:r>
            <a:r>
              <a:rPr lang="en-US" sz="2400" dirty="0">
                <a:latin typeface="Cambria"/>
                <a:ea typeface="Cambria"/>
              </a:rPr>
              <a:t> </a:t>
            </a:r>
            <a:r>
              <a:rPr lang="en-US" sz="2400" dirty="0" err="1">
                <a:latin typeface="Cambria"/>
                <a:ea typeface="Cambria"/>
              </a:rPr>
              <a:t>trong</a:t>
            </a:r>
            <a:r>
              <a:rPr lang="en-US" sz="2400" dirty="0">
                <a:latin typeface="Cambria"/>
                <a:ea typeface="Cambria"/>
              </a:rPr>
              <a:t> </a:t>
            </a:r>
            <a:r>
              <a:rPr lang="en-US" sz="2400" dirty="0" err="1">
                <a:latin typeface="Cambria"/>
                <a:ea typeface="Cambria"/>
              </a:rPr>
              <a:t>tương</a:t>
            </a:r>
            <a:r>
              <a:rPr lang="en-US" sz="2400" dirty="0">
                <a:latin typeface="Cambria"/>
                <a:ea typeface="Cambria"/>
              </a:rPr>
              <a:t> </a:t>
            </a:r>
            <a:r>
              <a:rPr lang="en-US" sz="2400" dirty="0" err="1">
                <a:latin typeface="Cambria"/>
                <a:ea typeface="Cambria"/>
              </a:rPr>
              <a:t>lai</a:t>
            </a:r>
            <a:r>
              <a:rPr lang="en-US" sz="2400" dirty="0">
                <a:latin typeface="Cambria"/>
                <a:ea typeface="Cambria"/>
              </a:rPr>
              <a:t>. </a:t>
            </a:r>
            <a:r>
              <a:rPr lang="en-US" sz="2400" dirty="0" err="1">
                <a:latin typeface="Cambria"/>
                <a:ea typeface="Cambria"/>
              </a:rPr>
              <a:t>Ví</a:t>
            </a:r>
            <a:r>
              <a:rPr lang="en-US" sz="2400" dirty="0">
                <a:latin typeface="Cambria"/>
                <a:ea typeface="Cambria"/>
              </a:rPr>
              <a:t> </a:t>
            </a:r>
            <a:r>
              <a:rPr lang="en-US" sz="2400" dirty="0" err="1">
                <a:latin typeface="Cambria"/>
                <a:ea typeface="Cambria"/>
              </a:rPr>
              <a:t>dụ</a:t>
            </a:r>
            <a:r>
              <a:rPr lang="en-US" sz="2400" dirty="0">
                <a:latin typeface="Cambria"/>
                <a:ea typeface="Cambria"/>
              </a:rPr>
              <a:t>: </a:t>
            </a:r>
            <a:r>
              <a:rPr lang="en-US" sz="2400" dirty="0" err="1">
                <a:latin typeface="Cambria"/>
                <a:ea typeface="Cambria"/>
              </a:rPr>
              <a:t>nếu</a:t>
            </a:r>
            <a:r>
              <a:rPr lang="en-US" sz="2400" dirty="0">
                <a:latin typeface="Cambria"/>
                <a:ea typeface="Cambria"/>
              </a:rPr>
              <a:t> </a:t>
            </a:r>
            <a:r>
              <a:rPr lang="en-US" sz="2400" dirty="0" err="1">
                <a:latin typeface="Cambria"/>
                <a:ea typeface="Cambria"/>
              </a:rPr>
              <a:t>một</a:t>
            </a:r>
            <a:r>
              <a:rPr lang="en-US" sz="2400" dirty="0">
                <a:latin typeface="Cambria"/>
                <a:ea typeface="Cambria"/>
              </a:rPr>
              <a:t> </a:t>
            </a:r>
            <a:r>
              <a:rPr lang="en-US" sz="2400" dirty="0" err="1">
                <a:latin typeface="Cambria"/>
                <a:ea typeface="Cambria"/>
              </a:rPr>
              <a:t>từ</a:t>
            </a:r>
            <a:r>
              <a:rPr lang="en-US" sz="2400" dirty="0">
                <a:latin typeface="Cambria"/>
                <a:ea typeface="Cambria"/>
              </a:rPr>
              <a:t> </a:t>
            </a:r>
            <a:r>
              <a:rPr lang="en-US" sz="2400" dirty="0" err="1">
                <a:latin typeface="Cambria"/>
                <a:ea typeface="Cambria"/>
              </a:rPr>
              <a:t>xuất</a:t>
            </a:r>
            <a:r>
              <a:rPr lang="en-US" sz="2400" dirty="0">
                <a:latin typeface="Cambria"/>
                <a:ea typeface="Cambria"/>
              </a:rPr>
              <a:t> </a:t>
            </a:r>
            <a:r>
              <a:rPr lang="en-US" sz="2400" dirty="0" err="1">
                <a:latin typeface="Cambria"/>
                <a:ea typeface="Cambria"/>
              </a:rPr>
              <a:t>hiện</a:t>
            </a:r>
            <a:r>
              <a:rPr lang="en-US" sz="2400" dirty="0">
                <a:latin typeface="Cambria"/>
                <a:ea typeface="Cambria"/>
              </a:rPr>
              <a:t> </a:t>
            </a:r>
            <a:r>
              <a:rPr lang="en-US" sz="2400" dirty="0" err="1">
                <a:latin typeface="Cambria"/>
                <a:ea typeface="Cambria"/>
              </a:rPr>
              <a:t>trong</a:t>
            </a:r>
            <a:r>
              <a:rPr lang="en-US" sz="2400" dirty="0">
                <a:latin typeface="Cambria"/>
                <a:ea typeface="Cambria"/>
              </a:rPr>
              <a:t> e-mail spam </a:t>
            </a:r>
            <a:r>
              <a:rPr lang="en-US" sz="2400" dirty="0" err="1">
                <a:latin typeface="Cambria"/>
                <a:ea typeface="Cambria"/>
              </a:rPr>
              <a:t>nhưng</a:t>
            </a:r>
            <a:r>
              <a:rPr lang="en-US" sz="2400" dirty="0">
                <a:latin typeface="Cambria"/>
                <a:ea typeface="Cambria"/>
              </a:rPr>
              <a:t> </a:t>
            </a:r>
            <a:r>
              <a:rPr lang="en-US" sz="2400" dirty="0" err="1">
                <a:latin typeface="Cambria"/>
                <a:ea typeface="Cambria"/>
              </a:rPr>
              <a:t>không</a:t>
            </a:r>
            <a:r>
              <a:rPr lang="en-US" sz="2400" dirty="0">
                <a:latin typeface="Cambria"/>
                <a:ea typeface="Cambria"/>
              </a:rPr>
              <a:t> </a:t>
            </a:r>
            <a:r>
              <a:rPr lang="en-US" sz="2400" dirty="0" err="1">
                <a:latin typeface="Cambria"/>
                <a:ea typeface="Cambria"/>
              </a:rPr>
              <a:t>xuất</a:t>
            </a:r>
            <a:r>
              <a:rPr lang="en-US" sz="2400" dirty="0">
                <a:latin typeface="Cambria"/>
                <a:ea typeface="Cambria"/>
              </a:rPr>
              <a:t> </a:t>
            </a:r>
            <a:r>
              <a:rPr lang="en-US" sz="2400" dirty="0" err="1">
                <a:latin typeface="Cambria"/>
                <a:ea typeface="Cambria"/>
              </a:rPr>
              <a:t>hiện</a:t>
            </a:r>
            <a:r>
              <a:rPr lang="en-US" sz="2400" dirty="0">
                <a:latin typeface="Cambria"/>
                <a:ea typeface="Cambria"/>
              </a:rPr>
              <a:t> </a:t>
            </a:r>
            <a:r>
              <a:rPr lang="en-US" sz="2400" dirty="0" err="1">
                <a:latin typeface="Cambria"/>
                <a:ea typeface="Cambria"/>
              </a:rPr>
              <a:t>trong</a:t>
            </a:r>
            <a:r>
              <a:rPr lang="en-US" sz="2400" dirty="0">
                <a:latin typeface="Cambria"/>
                <a:ea typeface="Cambria"/>
              </a:rPr>
              <a:t> e-mail ham, </a:t>
            </a:r>
            <a:r>
              <a:rPr lang="en-US" sz="2400" dirty="0" err="1">
                <a:latin typeface="Cambria"/>
                <a:ea typeface="Cambria"/>
              </a:rPr>
              <a:t>thuật</a:t>
            </a:r>
            <a:r>
              <a:rPr lang="en-US" sz="2400" dirty="0">
                <a:latin typeface="Cambria"/>
                <a:ea typeface="Cambria"/>
              </a:rPr>
              <a:t> </a:t>
            </a:r>
            <a:r>
              <a:rPr lang="en-US" sz="2400" dirty="0" err="1">
                <a:latin typeface="Cambria"/>
                <a:ea typeface="Cambria"/>
              </a:rPr>
              <a:t>toán</a:t>
            </a:r>
            <a:r>
              <a:rPr lang="en-US" sz="2400" dirty="0">
                <a:latin typeface="Cambria"/>
                <a:ea typeface="Cambria"/>
              </a:rPr>
              <a:t> </a:t>
            </a:r>
            <a:r>
              <a:rPr lang="en-US" sz="2400" dirty="0" err="1">
                <a:latin typeface="Cambria"/>
                <a:ea typeface="Cambria"/>
              </a:rPr>
              <a:t>rất</a:t>
            </a:r>
            <a:r>
              <a:rPr lang="en-US" sz="2400" dirty="0">
                <a:latin typeface="Cambria"/>
                <a:ea typeface="Cambria"/>
              </a:rPr>
              <a:t> </a:t>
            </a:r>
            <a:r>
              <a:rPr lang="en-US" sz="2400" dirty="0" err="1">
                <a:latin typeface="Cambria"/>
                <a:ea typeface="Cambria"/>
              </a:rPr>
              <a:t>có</a:t>
            </a:r>
            <a:r>
              <a:rPr lang="en-US" sz="2400" dirty="0">
                <a:latin typeface="Cambria"/>
                <a:ea typeface="Cambria"/>
              </a:rPr>
              <a:t> </a:t>
            </a:r>
            <a:r>
              <a:rPr lang="en-US" sz="2400" dirty="0" err="1">
                <a:latin typeface="Cambria"/>
                <a:ea typeface="Cambria"/>
              </a:rPr>
              <a:t>thể</a:t>
            </a:r>
            <a:r>
              <a:rPr lang="en-US" sz="2400" dirty="0">
                <a:latin typeface="Cambria"/>
                <a:ea typeface="Cambria"/>
              </a:rPr>
              <a:t> </a:t>
            </a:r>
            <a:r>
              <a:rPr lang="en-US" sz="2400" dirty="0" err="1">
                <a:latin typeface="Cambria"/>
                <a:ea typeface="Cambria"/>
              </a:rPr>
              <a:t>sẽ</a:t>
            </a:r>
            <a:r>
              <a:rPr lang="en-US" sz="2400" dirty="0">
                <a:latin typeface="Cambria"/>
                <a:ea typeface="Cambria"/>
              </a:rPr>
              <a:t> </a:t>
            </a:r>
            <a:r>
              <a:rPr lang="en-US" sz="2400" dirty="0" err="1">
                <a:latin typeface="Cambria"/>
                <a:ea typeface="Cambria"/>
              </a:rPr>
              <a:t>phân</a:t>
            </a:r>
            <a:r>
              <a:rPr lang="en-US" sz="2400" dirty="0">
                <a:latin typeface="Cambria"/>
                <a:ea typeface="Cambria"/>
              </a:rPr>
              <a:t> </a:t>
            </a:r>
            <a:r>
              <a:rPr lang="en-US" sz="2400" dirty="0" err="1">
                <a:latin typeface="Cambria"/>
                <a:ea typeface="Cambria"/>
              </a:rPr>
              <a:t>loại</a:t>
            </a:r>
            <a:r>
              <a:rPr lang="en-US" sz="2400" dirty="0">
                <a:latin typeface="Cambria"/>
                <a:ea typeface="Cambria"/>
              </a:rPr>
              <a:t> </a:t>
            </a:r>
            <a:r>
              <a:rPr lang="en-US" sz="2400" dirty="0" err="1">
                <a:latin typeface="Cambria"/>
                <a:ea typeface="Cambria"/>
              </a:rPr>
              <a:t>từ</a:t>
            </a:r>
            <a:r>
              <a:rPr lang="en-US" sz="2400" dirty="0">
                <a:latin typeface="Cambria"/>
                <a:ea typeface="Cambria"/>
              </a:rPr>
              <a:t> </a:t>
            </a:r>
            <a:r>
              <a:rPr lang="en-US" sz="2400" dirty="0" err="1">
                <a:latin typeface="Cambria"/>
                <a:ea typeface="Cambria"/>
              </a:rPr>
              <a:t>đó</a:t>
            </a:r>
            <a:r>
              <a:rPr lang="en-US" sz="2400" dirty="0">
                <a:latin typeface="Cambria"/>
                <a:ea typeface="Cambria"/>
              </a:rPr>
              <a:t> </a:t>
            </a:r>
            <a:r>
              <a:rPr lang="en-US" sz="2400" dirty="0" err="1">
                <a:latin typeface="Cambria"/>
                <a:ea typeface="Cambria"/>
              </a:rPr>
              <a:t>là</a:t>
            </a:r>
            <a:r>
              <a:rPr lang="en-US" sz="2400" dirty="0">
                <a:latin typeface="Cambria"/>
                <a:ea typeface="Cambria"/>
              </a:rPr>
              <a:t> </a:t>
            </a:r>
            <a:r>
              <a:rPr lang="en-US" sz="2400" dirty="0" err="1">
                <a:latin typeface="Cambria"/>
                <a:ea typeface="Cambria"/>
              </a:rPr>
              <a:t>thư</a:t>
            </a:r>
            <a:r>
              <a:rPr lang="en-US" sz="2400" dirty="0">
                <a:latin typeface="Cambria"/>
                <a:ea typeface="Cambria"/>
              </a:rPr>
              <a:t> </a:t>
            </a:r>
            <a:r>
              <a:rPr lang="en-US" sz="2400" dirty="0" err="1">
                <a:latin typeface="Cambria"/>
                <a:ea typeface="Cambria"/>
              </a:rPr>
              <a:t>rác</a:t>
            </a:r>
            <a:r>
              <a:rPr lang="en-US" sz="2400" dirty="0">
                <a:latin typeface="Cambria"/>
                <a:ea typeface="Cambria"/>
              </a:rPr>
              <a:t>.</a:t>
            </a:r>
            <a:endParaRPr lang="en-US" sz="2400" dirty="0">
              <a:ea typeface="Cambria"/>
            </a:endParaRPr>
          </a:p>
        </p:txBody>
      </p:sp>
      <p:pic>
        <p:nvPicPr>
          <p:cNvPr id="8" name="Picture 8">
            <a:extLst>
              <a:ext uri="{FF2B5EF4-FFF2-40B4-BE49-F238E27FC236}">
                <a16:creationId xmlns:a16="http://schemas.microsoft.com/office/drawing/2014/main" id="{81E4965E-E7E5-7037-33E8-50D0D5F64CAA}"/>
              </a:ext>
            </a:extLst>
          </p:cNvPr>
          <p:cNvPicPr>
            <a:picLocks noChangeAspect="1"/>
          </p:cNvPicPr>
          <p:nvPr/>
        </p:nvPicPr>
        <p:blipFill>
          <a:blip r:embed="rId2"/>
          <a:stretch>
            <a:fillRect/>
          </a:stretch>
        </p:blipFill>
        <p:spPr>
          <a:xfrm>
            <a:off x="2476030" y="4785078"/>
            <a:ext cx="2743200" cy="787400"/>
          </a:xfrm>
          <a:prstGeom prst="rect">
            <a:avLst/>
          </a:prstGeom>
        </p:spPr>
      </p:pic>
    </p:spTree>
    <p:extLst>
      <p:ext uri="{BB962C8B-B14F-4D97-AF65-F5344CB8AC3E}">
        <p14:creationId xmlns:p14="http://schemas.microsoft.com/office/powerpoint/2010/main" val="373048570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938034" y="1615400"/>
            <a:ext cx="5339599" cy="2386451"/>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mj-lt"/>
                <a:ea typeface="+mj-ea"/>
                <a:cs typeface="+mj-cs"/>
              </a:rPr>
              <a:t>Naive Bayes</a:t>
            </a:r>
            <a:endParaRPr lang="en-US" dirty="0">
              <a:solidFill>
                <a:schemeClr val="tx1"/>
              </a:solidFill>
              <a:ea typeface="+mj-ea"/>
              <a:cs typeface="+mj-cs"/>
            </a:endParaRPr>
          </a:p>
          <a:p>
            <a:pPr algn="ctr"/>
            <a:endParaRPr lang="en-US" sz="3600" kern="1200" dirty="0">
              <a:solidFill>
                <a:srgbClr val="FFFFFF"/>
              </a:solidFill>
              <a:latin typeface="+mj-lt"/>
              <a:ea typeface="+mj-ea"/>
              <a:cs typeface="Arial"/>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13</a:t>
            </a:r>
            <a:endParaRPr lang="en-US" sz="6100" kern="1200" dirty="0">
              <a:solidFill>
                <a:srgbClr val="FFFFFF"/>
              </a:solidFill>
              <a:latin typeface="+mn-lt"/>
              <a:ea typeface="+mn-ea"/>
              <a:cs typeface="Arial"/>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a:latin typeface="Lato"/>
              </a:rPr>
              <a:t>III. </a:t>
            </a:r>
            <a:r>
              <a:rPr lang="en-US" sz="3200"/>
              <a:t>Các mô hình học máy được sử dụng cho thử nghiệm ​</a:t>
            </a:r>
            <a:endParaRPr lang="en-US"/>
          </a:p>
        </p:txBody>
      </p:sp>
      <p:pic>
        <p:nvPicPr>
          <p:cNvPr id="4" name="Picture 5">
            <a:extLst>
              <a:ext uri="{FF2B5EF4-FFF2-40B4-BE49-F238E27FC236}">
                <a16:creationId xmlns:a16="http://schemas.microsoft.com/office/drawing/2014/main" id="{91EC65EF-C54A-7FF7-62A4-4367497A8A89}"/>
              </a:ext>
            </a:extLst>
          </p:cNvPr>
          <p:cNvPicPr>
            <a:picLocks noChangeAspect="1"/>
          </p:cNvPicPr>
          <p:nvPr/>
        </p:nvPicPr>
        <p:blipFill>
          <a:blip r:embed="rId2"/>
          <a:stretch>
            <a:fillRect/>
          </a:stretch>
        </p:blipFill>
        <p:spPr>
          <a:xfrm>
            <a:off x="1388327" y="1760156"/>
            <a:ext cx="5047785" cy="2083176"/>
          </a:xfrm>
          <a:prstGeom prst="rect">
            <a:avLst/>
          </a:prstGeom>
        </p:spPr>
      </p:pic>
      <p:pic>
        <p:nvPicPr>
          <p:cNvPr id="6" name="Picture 6">
            <a:extLst>
              <a:ext uri="{FF2B5EF4-FFF2-40B4-BE49-F238E27FC236}">
                <a16:creationId xmlns:a16="http://schemas.microsoft.com/office/drawing/2014/main" id="{9BE592DD-0263-9D2B-6438-1CFDA5312606}"/>
              </a:ext>
            </a:extLst>
          </p:cNvPr>
          <p:cNvPicPr>
            <a:picLocks noChangeAspect="1"/>
          </p:cNvPicPr>
          <p:nvPr/>
        </p:nvPicPr>
        <p:blipFill>
          <a:blip r:embed="rId3"/>
          <a:stretch>
            <a:fillRect/>
          </a:stretch>
        </p:blipFill>
        <p:spPr>
          <a:xfrm>
            <a:off x="2652132" y="3741858"/>
            <a:ext cx="2891883" cy="2385113"/>
          </a:xfrm>
          <a:prstGeom prst="rect">
            <a:avLst/>
          </a:prstGeom>
        </p:spPr>
      </p:pic>
    </p:spTree>
    <p:extLst>
      <p:ext uri="{BB962C8B-B14F-4D97-AF65-F5344CB8AC3E}">
        <p14:creationId xmlns:p14="http://schemas.microsoft.com/office/powerpoint/2010/main" val="403078248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580553" y="100807"/>
            <a:ext cx="6073376" cy="3731711"/>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mj-lt"/>
                <a:ea typeface="+mj-ea"/>
                <a:cs typeface="+mj-cs"/>
              </a:rPr>
              <a:t>Support Vector Machine (SVM)</a:t>
            </a: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14</a:t>
            </a:r>
            <a:endParaRPr lang="en-US" sz="6100" kern="1200" dirty="0">
              <a:solidFill>
                <a:srgbClr val="FFFFFF"/>
              </a:solidFill>
              <a:latin typeface="+mn-lt"/>
              <a:ea typeface="+mn-ea"/>
              <a:cs typeface="Arial"/>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a:latin typeface="Lato"/>
              </a:rPr>
              <a:t>III. </a:t>
            </a:r>
            <a:r>
              <a:rPr lang="en-US" sz="3200"/>
              <a:t>Các mô hình học máy được sử dụng cho thử nghiệm ​</a:t>
            </a:r>
            <a:endParaRPr lang="en-US"/>
          </a:p>
        </p:txBody>
      </p:sp>
      <p:sp>
        <p:nvSpPr>
          <p:cNvPr id="7" name="TextBox 1">
            <a:extLst>
              <a:ext uri="{FF2B5EF4-FFF2-40B4-BE49-F238E27FC236}">
                <a16:creationId xmlns:a16="http://schemas.microsoft.com/office/drawing/2014/main" id="{FFB07F63-42C9-D256-800D-3F01BE8FC0F7}"/>
              </a:ext>
            </a:extLst>
          </p:cNvPr>
          <p:cNvSpPr txBox="1"/>
          <p:nvPr/>
        </p:nvSpPr>
        <p:spPr>
          <a:xfrm>
            <a:off x="791186" y="1881298"/>
            <a:ext cx="6590371" cy="23083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latin typeface="Cambria"/>
                <a:ea typeface="Cambria"/>
              </a:rPr>
              <a:t>    SVM </a:t>
            </a:r>
            <a:r>
              <a:rPr lang="en-US" sz="2400" dirty="0" err="1">
                <a:latin typeface="Cambria"/>
                <a:ea typeface="Cambria"/>
              </a:rPr>
              <a:t>là</a:t>
            </a:r>
            <a:r>
              <a:rPr lang="en-US" sz="2400" dirty="0">
                <a:latin typeface="Cambria"/>
                <a:ea typeface="Cambria"/>
              </a:rPr>
              <a:t> </a:t>
            </a:r>
            <a:r>
              <a:rPr lang="en-US" sz="2400" dirty="0" err="1">
                <a:latin typeface="Cambria"/>
                <a:ea typeface="Cambria"/>
              </a:rPr>
              <a:t>một</a:t>
            </a:r>
            <a:r>
              <a:rPr lang="en-US" sz="2400" dirty="0">
                <a:latin typeface="Cambria"/>
                <a:ea typeface="Cambria"/>
              </a:rPr>
              <a:t> </a:t>
            </a:r>
            <a:r>
              <a:rPr lang="en-US" sz="2400" dirty="0" err="1">
                <a:latin typeface="Cambria"/>
                <a:ea typeface="Cambria"/>
              </a:rPr>
              <a:t>thuật</a:t>
            </a:r>
            <a:r>
              <a:rPr lang="en-US" sz="2400" dirty="0">
                <a:latin typeface="Cambria"/>
                <a:ea typeface="Cambria"/>
              </a:rPr>
              <a:t> </a:t>
            </a:r>
            <a:r>
              <a:rPr lang="en-US" sz="2400" dirty="0" err="1">
                <a:latin typeface="Cambria"/>
                <a:ea typeface="Cambria"/>
              </a:rPr>
              <a:t>toán</a:t>
            </a:r>
            <a:r>
              <a:rPr lang="en-US" sz="2400" dirty="0">
                <a:latin typeface="Cambria"/>
                <a:ea typeface="Cambria"/>
              </a:rPr>
              <a:t> </a:t>
            </a:r>
            <a:r>
              <a:rPr lang="en-US" sz="2400" dirty="0" err="1">
                <a:latin typeface="Cambria"/>
                <a:ea typeface="Cambria"/>
              </a:rPr>
              <a:t>học</a:t>
            </a:r>
            <a:r>
              <a:rPr lang="en-US" sz="2400" dirty="0">
                <a:latin typeface="Cambria"/>
                <a:ea typeface="Cambria"/>
              </a:rPr>
              <a:t> </a:t>
            </a:r>
            <a:r>
              <a:rPr lang="en-US" sz="2400" dirty="0" err="1">
                <a:latin typeface="Cambria"/>
                <a:ea typeface="Cambria"/>
              </a:rPr>
              <a:t>máy</a:t>
            </a:r>
            <a:r>
              <a:rPr lang="en-US" sz="2400" dirty="0">
                <a:latin typeface="Cambria"/>
                <a:ea typeface="Cambria"/>
              </a:rPr>
              <a:t> </a:t>
            </a:r>
            <a:r>
              <a:rPr lang="en-US" sz="2400" dirty="0" err="1">
                <a:latin typeface="Cambria"/>
                <a:ea typeface="Cambria"/>
              </a:rPr>
              <a:t>được</a:t>
            </a:r>
            <a:r>
              <a:rPr lang="en-US" sz="2400" dirty="0">
                <a:latin typeface="Cambria"/>
                <a:ea typeface="Cambria"/>
              </a:rPr>
              <a:t> </a:t>
            </a:r>
            <a:r>
              <a:rPr lang="en-US" sz="2400" dirty="0" err="1">
                <a:latin typeface="Cambria"/>
                <a:ea typeface="Cambria"/>
              </a:rPr>
              <a:t>sử</a:t>
            </a:r>
            <a:r>
              <a:rPr lang="en-US" sz="2400" dirty="0">
                <a:latin typeface="Cambria"/>
                <a:ea typeface="Cambria"/>
              </a:rPr>
              <a:t> </a:t>
            </a:r>
            <a:r>
              <a:rPr lang="en-US" sz="2400" dirty="0" err="1">
                <a:latin typeface="Cambria"/>
                <a:ea typeface="Cambria"/>
              </a:rPr>
              <a:t>dụng</a:t>
            </a:r>
            <a:r>
              <a:rPr lang="en-US" sz="2400" dirty="0">
                <a:latin typeface="Cambria"/>
                <a:ea typeface="Cambria"/>
              </a:rPr>
              <a:t> </a:t>
            </a:r>
            <a:r>
              <a:rPr lang="en-US" sz="2400" dirty="0" err="1">
                <a:latin typeface="Cambria"/>
                <a:ea typeface="Cambria"/>
              </a:rPr>
              <a:t>cho</a:t>
            </a:r>
            <a:r>
              <a:rPr lang="en-US" sz="2400" dirty="0">
                <a:latin typeface="Cambria"/>
                <a:ea typeface="Cambria"/>
              </a:rPr>
              <a:t> </a:t>
            </a:r>
            <a:r>
              <a:rPr lang="en-US" sz="2400" dirty="0" err="1">
                <a:latin typeface="Cambria"/>
                <a:ea typeface="Cambria"/>
              </a:rPr>
              <a:t>các</a:t>
            </a:r>
            <a:r>
              <a:rPr lang="en-US" sz="2400" dirty="0">
                <a:latin typeface="Cambria"/>
                <a:ea typeface="Cambria"/>
              </a:rPr>
              <a:t> </a:t>
            </a:r>
            <a:r>
              <a:rPr lang="en-US" sz="2400" dirty="0" err="1">
                <a:latin typeface="Cambria"/>
                <a:ea typeface="Cambria"/>
              </a:rPr>
              <a:t>bộ</a:t>
            </a:r>
            <a:r>
              <a:rPr lang="en-US" sz="2400" dirty="0">
                <a:latin typeface="Cambria"/>
                <a:ea typeface="Cambria"/>
              </a:rPr>
              <a:t> </a:t>
            </a:r>
            <a:r>
              <a:rPr lang="en-US" sz="2400" dirty="0" err="1">
                <a:latin typeface="Cambria"/>
                <a:ea typeface="Cambria"/>
              </a:rPr>
              <a:t>dữ</a:t>
            </a:r>
            <a:r>
              <a:rPr lang="en-US" sz="2400" dirty="0">
                <a:latin typeface="Cambria"/>
                <a:ea typeface="Cambria"/>
              </a:rPr>
              <a:t> </a:t>
            </a:r>
            <a:r>
              <a:rPr lang="en-US" sz="2400" dirty="0" err="1">
                <a:latin typeface="Cambria"/>
                <a:ea typeface="Cambria"/>
              </a:rPr>
              <a:t>liệu</a:t>
            </a:r>
            <a:r>
              <a:rPr lang="en-US" sz="2400" dirty="0">
                <a:latin typeface="Cambria"/>
                <a:ea typeface="Cambria"/>
              </a:rPr>
              <a:t> </a:t>
            </a:r>
            <a:r>
              <a:rPr lang="en-US" sz="2400" dirty="0" err="1">
                <a:latin typeface="Cambria"/>
                <a:ea typeface="Cambria"/>
              </a:rPr>
              <a:t>đã</a:t>
            </a:r>
            <a:r>
              <a:rPr lang="en-US" sz="2400" dirty="0">
                <a:latin typeface="Cambria"/>
                <a:ea typeface="Cambria"/>
              </a:rPr>
              <a:t> </a:t>
            </a:r>
            <a:r>
              <a:rPr lang="en-US" sz="2400" dirty="0" err="1">
                <a:latin typeface="Cambria"/>
                <a:ea typeface="Cambria"/>
              </a:rPr>
              <a:t>phân</a:t>
            </a:r>
            <a:r>
              <a:rPr lang="en-US" sz="2400" dirty="0">
                <a:latin typeface="Cambria"/>
                <a:ea typeface="Cambria"/>
              </a:rPr>
              <a:t> </a:t>
            </a:r>
            <a:r>
              <a:rPr lang="en-US" sz="2400" dirty="0" err="1">
                <a:latin typeface="Cambria"/>
                <a:ea typeface="Cambria"/>
              </a:rPr>
              <a:t>loại</a:t>
            </a:r>
            <a:r>
              <a:rPr lang="en-US" sz="2400" dirty="0">
                <a:latin typeface="Cambria"/>
                <a:ea typeface="Cambria"/>
              </a:rPr>
              <a:t>. SVM </a:t>
            </a:r>
            <a:r>
              <a:rPr lang="en-US" sz="2400" dirty="0" err="1">
                <a:latin typeface="Cambria"/>
                <a:ea typeface="Cambria"/>
              </a:rPr>
              <a:t>sử</a:t>
            </a:r>
            <a:r>
              <a:rPr lang="en-US" sz="2400" dirty="0">
                <a:latin typeface="Cambria"/>
                <a:ea typeface="Cambria"/>
              </a:rPr>
              <a:t> </a:t>
            </a:r>
            <a:r>
              <a:rPr lang="en-US" sz="2400" dirty="0" err="1">
                <a:latin typeface="Cambria"/>
                <a:ea typeface="Cambria"/>
              </a:rPr>
              <a:t>dụng</a:t>
            </a:r>
            <a:r>
              <a:rPr lang="en-US" sz="2400" dirty="0">
                <a:latin typeface="Cambria"/>
                <a:ea typeface="Cambria"/>
              </a:rPr>
              <a:t> </a:t>
            </a:r>
            <a:r>
              <a:rPr lang="en-US" sz="2400" dirty="0" err="1">
                <a:latin typeface="Cambria"/>
                <a:ea typeface="Cambria"/>
              </a:rPr>
              <a:t>cả</a:t>
            </a:r>
            <a:r>
              <a:rPr lang="en-US" sz="2400" dirty="0">
                <a:latin typeface="Cambria"/>
                <a:ea typeface="Cambria"/>
              </a:rPr>
              <a:t> </a:t>
            </a:r>
            <a:r>
              <a:rPr lang="en-US" sz="2400" dirty="0" err="1">
                <a:latin typeface="Cambria"/>
                <a:ea typeface="Cambria"/>
              </a:rPr>
              <a:t>các</a:t>
            </a:r>
            <a:r>
              <a:rPr lang="en-US" sz="2400" dirty="0">
                <a:latin typeface="Cambria"/>
                <a:ea typeface="Cambria"/>
              </a:rPr>
              <a:t> </a:t>
            </a:r>
            <a:r>
              <a:rPr lang="en-US" sz="2400" dirty="0" err="1">
                <a:latin typeface="Cambria"/>
                <a:ea typeface="Cambria"/>
              </a:rPr>
              <a:t>bộ</a:t>
            </a:r>
            <a:r>
              <a:rPr lang="en-US" sz="2400" dirty="0">
                <a:latin typeface="Cambria"/>
                <a:ea typeface="Cambria"/>
              </a:rPr>
              <a:t> </a:t>
            </a:r>
            <a:r>
              <a:rPr lang="en-US" sz="2400" dirty="0" err="1">
                <a:latin typeface="Cambria"/>
                <a:ea typeface="Cambria"/>
              </a:rPr>
              <a:t>dữ</a:t>
            </a:r>
            <a:r>
              <a:rPr lang="en-US" sz="2400" dirty="0">
                <a:latin typeface="Cambria"/>
                <a:ea typeface="Cambria"/>
              </a:rPr>
              <a:t> </a:t>
            </a:r>
            <a:r>
              <a:rPr lang="en-US" sz="2400" dirty="0" err="1">
                <a:latin typeface="Cambria"/>
                <a:ea typeface="Cambria"/>
              </a:rPr>
              <a:t>liệu</a:t>
            </a:r>
            <a:r>
              <a:rPr lang="en-US" sz="2400" dirty="0">
                <a:latin typeface="Cambria"/>
                <a:ea typeface="Cambria"/>
              </a:rPr>
              <a:t> </a:t>
            </a:r>
            <a:r>
              <a:rPr lang="en-US" sz="2400" dirty="0" err="1">
                <a:latin typeface="Cambria"/>
                <a:ea typeface="Cambria"/>
              </a:rPr>
              <a:t>tích</a:t>
            </a:r>
            <a:r>
              <a:rPr lang="en-US" sz="2400" dirty="0">
                <a:latin typeface="Cambria"/>
                <a:ea typeface="Cambria"/>
              </a:rPr>
              <a:t> </a:t>
            </a:r>
            <a:r>
              <a:rPr lang="en-US" sz="2400" dirty="0" err="1">
                <a:latin typeface="Cambria"/>
                <a:ea typeface="Cambria"/>
              </a:rPr>
              <a:t>cực</a:t>
            </a:r>
            <a:r>
              <a:rPr lang="en-US" sz="2400" dirty="0">
                <a:latin typeface="Cambria"/>
                <a:ea typeface="Cambria"/>
              </a:rPr>
              <a:t> </a:t>
            </a:r>
            <a:r>
              <a:rPr lang="en-US" sz="2400" dirty="0" err="1">
                <a:latin typeface="Cambria"/>
                <a:ea typeface="Cambria"/>
              </a:rPr>
              <a:t>và</a:t>
            </a:r>
            <a:r>
              <a:rPr lang="en-US" sz="2400" dirty="0">
                <a:latin typeface="Cambria"/>
                <a:ea typeface="Cambria"/>
              </a:rPr>
              <a:t> </a:t>
            </a:r>
            <a:r>
              <a:rPr lang="en-US" sz="2400" dirty="0" err="1">
                <a:latin typeface="Cambria"/>
                <a:ea typeface="Cambria"/>
              </a:rPr>
              <a:t>tiêu</a:t>
            </a:r>
            <a:r>
              <a:rPr lang="en-US" sz="2400" dirty="0">
                <a:latin typeface="Cambria"/>
                <a:ea typeface="Cambria"/>
              </a:rPr>
              <a:t> </a:t>
            </a:r>
            <a:r>
              <a:rPr lang="en-US" sz="2400" dirty="0" err="1">
                <a:latin typeface="Cambria"/>
                <a:ea typeface="Cambria"/>
              </a:rPr>
              <a:t>cực</a:t>
            </a:r>
            <a:r>
              <a:rPr lang="en-US" sz="2400" dirty="0">
                <a:latin typeface="Cambria"/>
                <a:ea typeface="Cambria"/>
              </a:rPr>
              <a:t> </a:t>
            </a:r>
            <a:r>
              <a:rPr lang="en-US" sz="2400" dirty="0" err="1">
                <a:latin typeface="Cambria"/>
                <a:ea typeface="Cambria"/>
              </a:rPr>
              <a:t>để</a:t>
            </a:r>
            <a:r>
              <a:rPr lang="en-US" sz="2400" dirty="0">
                <a:latin typeface="Cambria"/>
                <a:ea typeface="Cambria"/>
              </a:rPr>
              <a:t> </a:t>
            </a:r>
            <a:r>
              <a:rPr lang="en-US" sz="2400" dirty="0" err="1">
                <a:latin typeface="Cambria"/>
                <a:ea typeface="Cambria"/>
              </a:rPr>
              <a:t>đào</a:t>
            </a:r>
            <a:r>
              <a:rPr lang="en-US" sz="2400" dirty="0">
                <a:latin typeface="Cambria"/>
                <a:ea typeface="Cambria"/>
              </a:rPr>
              <a:t> </a:t>
            </a:r>
            <a:r>
              <a:rPr lang="en-US" sz="2400" dirty="0" err="1">
                <a:latin typeface="Cambria"/>
                <a:ea typeface="Cambria"/>
              </a:rPr>
              <a:t>tạo</a:t>
            </a:r>
            <a:r>
              <a:rPr lang="en-US" sz="2400" dirty="0">
                <a:latin typeface="Cambria"/>
                <a:ea typeface="Cambria"/>
              </a:rPr>
              <a:t> </a:t>
            </a:r>
            <a:r>
              <a:rPr lang="en-US" sz="2400" dirty="0" err="1">
                <a:latin typeface="Cambria"/>
                <a:ea typeface="Cambria"/>
              </a:rPr>
              <a:t>mô</a:t>
            </a:r>
            <a:r>
              <a:rPr lang="en-US" sz="2400" dirty="0">
                <a:latin typeface="Cambria"/>
                <a:ea typeface="Cambria"/>
              </a:rPr>
              <a:t> </a:t>
            </a:r>
            <a:r>
              <a:rPr lang="en-US" sz="2400" dirty="0" err="1">
                <a:latin typeface="Cambria"/>
                <a:ea typeface="Cambria"/>
              </a:rPr>
              <a:t>hình</a:t>
            </a:r>
            <a:r>
              <a:rPr lang="en-US" sz="2400" dirty="0">
                <a:latin typeface="Cambria"/>
                <a:ea typeface="Cambria"/>
              </a:rPr>
              <a:t> </a:t>
            </a:r>
            <a:r>
              <a:rPr lang="en-US" sz="2400" dirty="0" err="1">
                <a:latin typeface="Cambria"/>
                <a:ea typeface="Cambria"/>
              </a:rPr>
              <a:t>và</a:t>
            </a:r>
            <a:r>
              <a:rPr lang="en-US" sz="2400" dirty="0">
                <a:latin typeface="Cambria"/>
                <a:ea typeface="Cambria"/>
              </a:rPr>
              <a:t> </a:t>
            </a:r>
            <a:r>
              <a:rPr lang="en-US" sz="2400" dirty="0" err="1">
                <a:latin typeface="Cambria"/>
                <a:ea typeface="Cambria"/>
              </a:rPr>
              <a:t>không</a:t>
            </a:r>
            <a:r>
              <a:rPr lang="en-US" sz="2400" dirty="0">
                <a:latin typeface="Cambria"/>
                <a:ea typeface="Cambria"/>
              </a:rPr>
              <a:t> </a:t>
            </a:r>
            <a:r>
              <a:rPr lang="en-US" sz="2400" dirty="0" err="1">
                <a:latin typeface="Cambria"/>
                <a:ea typeface="Cambria"/>
              </a:rPr>
              <a:t>sử</a:t>
            </a:r>
            <a:r>
              <a:rPr lang="en-US" sz="2400" dirty="0">
                <a:latin typeface="Cambria"/>
                <a:ea typeface="Cambria"/>
              </a:rPr>
              <a:t> </a:t>
            </a:r>
            <a:r>
              <a:rPr lang="en-US" sz="2400" dirty="0" err="1">
                <a:latin typeface="Cambria"/>
                <a:ea typeface="Cambria"/>
              </a:rPr>
              <a:t>dụng</a:t>
            </a:r>
            <a:r>
              <a:rPr lang="en-US" sz="2400" dirty="0">
                <a:latin typeface="Cambria"/>
                <a:ea typeface="Cambria"/>
              </a:rPr>
              <a:t> </a:t>
            </a:r>
            <a:r>
              <a:rPr lang="en-US" sz="2400" dirty="0" err="1">
                <a:latin typeface="Cambria"/>
                <a:ea typeface="Cambria"/>
              </a:rPr>
              <a:t>các</a:t>
            </a:r>
            <a:r>
              <a:rPr lang="en-US" sz="2400" dirty="0">
                <a:latin typeface="Cambria"/>
                <a:ea typeface="Cambria"/>
              </a:rPr>
              <a:t> </a:t>
            </a:r>
            <a:r>
              <a:rPr lang="en-US" sz="2400" dirty="0" err="1">
                <a:latin typeface="Cambria"/>
                <a:ea typeface="Cambria"/>
              </a:rPr>
              <a:t>bộ</a:t>
            </a:r>
            <a:r>
              <a:rPr lang="en-US" sz="2400" dirty="0">
                <a:latin typeface="Cambria"/>
                <a:ea typeface="Cambria"/>
              </a:rPr>
              <a:t> </a:t>
            </a:r>
            <a:r>
              <a:rPr lang="en-US" sz="2400" dirty="0" err="1">
                <a:latin typeface="Cambria"/>
                <a:ea typeface="Cambria"/>
              </a:rPr>
              <a:t>dữ</a:t>
            </a:r>
            <a:r>
              <a:rPr lang="en-US" sz="2400" dirty="0">
                <a:latin typeface="Cambria"/>
                <a:ea typeface="Cambria"/>
              </a:rPr>
              <a:t> </a:t>
            </a:r>
            <a:r>
              <a:rPr lang="en-US" sz="2400" dirty="0" err="1">
                <a:latin typeface="Cambria"/>
                <a:ea typeface="Cambria"/>
              </a:rPr>
              <a:t>liệu</a:t>
            </a:r>
            <a:r>
              <a:rPr lang="en-US" sz="2400" dirty="0">
                <a:latin typeface="Cambria"/>
                <a:ea typeface="Cambria"/>
              </a:rPr>
              <a:t> </a:t>
            </a:r>
            <a:r>
              <a:rPr lang="en-US" sz="2400" dirty="0" err="1">
                <a:latin typeface="Cambria"/>
                <a:ea typeface="Cambria"/>
              </a:rPr>
              <a:t>phủ</a:t>
            </a:r>
            <a:r>
              <a:rPr lang="en-US" sz="2400" dirty="0">
                <a:latin typeface="Cambria"/>
                <a:ea typeface="Cambria"/>
              </a:rPr>
              <a:t> </a:t>
            </a:r>
            <a:r>
              <a:rPr lang="en-US" sz="2400" dirty="0" err="1">
                <a:latin typeface="Cambria"/>
                <a:ea typeface="Cambria"/>
              </a:rPr>
              <a:t>định</a:t>
            </a:r>
            <a:r>
              <a:rPr lang="en-US" sz="2400" dirty="0">
                <a:latin typeface="Cambria"/>
                <a:ea typeface="Cambria"/>
              </a:rPr>
              <a:t>. SVM </a:t>
            </a:r>
            <a:r>
              <a:rPr lang="en-US" sz="2400" dirty="0" err="1">
                <a:latin typeface="Cambria"/>
                <a:ea typeface="Cambria"/>
              </a:rPr>
              <a:t>là</a:t>
            </a:r>
            <a:r>
              <a:rPr lang="en-US" sz="2400" dirty="0">
                <a:latin typeface="Cambria"/>
                <a:ea typeface="Cambria"/>
              </a:rPr>
              <a:t> </a:t>
            </a:r>
            <a:r>
              <a:rPr lang="en-US" sz="2400" dirty="0" err="1">
                <a:latin typeface="Cambria"/>
                <a:ea typeface="Cambria"/>
              </a:rPr>
              <a:t>mô</a:t>
            </a:r>
            <a:r>
              <a:rPr lang="en-US" sz="2400" dirty="0">
                <a:latin typeface="Cambria"/>
                <a:ea typeface="Cambria"/>
              </a:rPr>
              <a:t> </a:t>
            </a:r>
            <a:r>
              <a:rPr lang="en-US" sz="2400" dirty="0" err="1">
                <a:latin typeface="Cambria"/>
                <a:ea typeface="Cambria"/>
              </a:rPr>
              <a:t>hình</a:t>
            </a:r>
            <a:r>
              <a:rPr lang="en-US" sz="2400" dirty="0">
                <a:latin typeface="Cambria"/>
                <a:ea typeface="Cambria"/>
              </a:rPr>
              <a:t> </a:t>
            </a:r>
            <a:r>
              <a:rPr lang="en-US" sz="2400" dirty="0" err="1">
                <a:latin typeface="Cambria"/>
                <a:ea typeface="Cambria"/>
              </a:rPr>
              <a:t>phân</a:t>
            </a:r>
            <a:r>
              <a:rPr lang="en-US" sz="2400" dirty="0">
                <a:latin typeface="Cambria"/>
                <a:ea typeface="Cambria"/>
              </a:rPr>
              <a:t> </a:t>
            </a:r>
            <a:r>
              <a:rPr lang="en-US" sz="2400" dirty="0" err="1">
                <a:latin typeface="Cambria"/>
                <a:ea typeface="Cambria"/>
              </a:rPr>
              <a:t>loại</a:t>
            </a:r>
            <a:r>
              <a:rPr lang="en-US" sz="2400" dirty="0">
                <a:latin typeface="Cambria"/>
                <a:ea typeface="Cambria"/>
              </a:rPr>
              <a:t> </a:t>
            </a:r>
            <a:r>
              <a:rPr lang="en-US" sz="2400" dirty="0" err="1">
                <a:latin typeface="Cambria"/>
                <a:ea typeface="Cambria"/>
              </a:rPr>
              <a:t>và</a:t>
            </a:r>
            <a:r>
              <a:rPr lang="en-US" sz="2400" dirty="0">
                <a:latin typeface="Cambria"/>
                <a:ea typeface="Cambria"/>
              </a:rPr>
              <a:t> </a:t>
            </a:r>
            <a:r>
              <a:rPr lang="en-US" sz="2400" dirty="0" err="1">
                <a:latin typeface="Cambria"/>
                <a:ea typeface="Cambria"/>
              </a:rPr>
              <a:t>hồi</a:t>
            </a:r>
            <a:r>
              <a:rPr lang="en-US" sz="2400" dirty="0">
                <a:latin typeface="Cambria"/>
                <a:ea typeface="Cambria"/>
              </a:rPr>
              <a:t> </a:t>
            </a:r>
            <a:r>
              <a:rPr lang="en-US" sz="2400" dirty="0" err="1">
                <a:latin typeface="Cambria"/>
                <a:ea typeface="Cambria"/>
              </a:rPr>
              <a:t>quy</a:t>
            </a:r>
            <a:r>
              <a:rPr lang="en-US" sz="2400" dirty="0">
                <a:latin typeface="Cambria"/>
                <a:ea typeface="Cambria"/>
              </a:rPr>
              <a:t> </a:t>
            </a:r>
            <a:r>
              <a:rPr lang="en-US" sz="2400" dirty="0" err="1">
                <a:latin typeface="Cambria"/>
                <a:ea typeface="Cambria"/>
              </a:rPr>
              <a:t>phổ</a:t>
            </a:r>
            <a:r>
              <a:rPr lang="en-US" sz="2400" dirty="0">
                <a:latin typeface="Cambria"/>
                <a:ea typeface="Cambria"/>
              </a:rPr>
              <a:t> </a:t>
            </a:r>
            <a:r>
              <a:rPr lang="en-US" sz="2400" dirty="0" err="1">
                <a:latin typeface="Cambria"/>
                <a:ea typeface="Cambria"/>
              </a:rPr>
              <a:t>biến</a:t>
            </a:r>
            <a:r>
              <a:rPr lang="en-US" sz="2400" dirty="0">
                <a:latin typeface="Cambria"/>
                <a:ea typeface="Cambria"/>
              </a:rPr>
              <a:t> </a:t>
            </a:r>
            <a:r>
              <a:rPr lang="en-US" sz="2400" dirty="0" err="1">
                <a:latin typeface="Cambria"/>
                <a:ea typeface="Cambria"/>
              </a:rPr>
              <a:t>nhất</a:t>
            </a:r>
            <a:r>
              <a:rPr lang="en-US" sz="2400" dirty="0">
                <a:latin typeface="Cambria"/>
                <a:ea typeface="Cambria"/>
              </a:rPr>
              <a:t>. </a:t>
            </a:r>
            <a:endParaRPr lang="en-US" dirty="0"/>
          </a:p>
        </p:txBody>
      </p:sp>
      <p:pic>
        <p:nvPicPr>
          <p:cNvPr id="8" name="Picture 8">
            <a:extLst>
              <a:ext uri="{FF2B5EF4-FFF2-40B4-BE49-F238E27FC236}">
                <a16:creationId xmlns:a16="http://schemas.microsoft.com/office/drawing/2014/main" id="{AB071411-13EC-E2E6-F755-34A3DB0ECB42}"/>
              </a:ext>
            </a:extLst>
          </p:cNvPr>
          <p:cNvPicPr>
            <a:picLocks noChangeAspect="1"/>
          </p:cNvPicPr>
          <p:nvPr/>
        </p:nvPicPr>
        <p:blipFill>
          <a:blip r:embed="rId2"/>
          <a:stretch>
            <a:fillRect/>
          </a:stretch>
        </p:blipFill>
        <p:spPr>
          <a:xfrm>
            <a:off x="2711215" y="4121296"/>
            <a:ext cx="2743200" cy="1983259"/>
          </a:xfrm>
          <a:prstGeom prst="rect">
            <a:avLst/>
          </a:prstGeom>
        </p:spPr>
      </p:pic>
    </p:spTree>
    <p:extLst>
      <p:ext uri="{BB962C8B-B14F-4D97-AF65-F5344CB8AC3E}">
        <p14:creationId xmlns:p14="http://schemas.microsoft.com/office/powerpoint/2010/main" val="1425307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8">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BD825-6AB1-472F-9E0F-742D4D3285CD}"/>
              </a:ext>
            </a:extLst>
          </p:cNvPr>
          <p:cNvSpPr>
            <a:spLocks noGrp="1"/>
          </p:cNvSpPr>
          <p:nvPr>
            <p:ph type="title"/>
          </p:nvPr>
        </p:nvSpPr>
        <p:spPr>
          <a:xfrm>
            <a:off x="1389278" y="1233241"/>
            <a:ext cx="3240506" cy="4064628"/>
          </a:xfrm>
        </p:spPr>
        <p:txBody>
          <a:bodyPr vert="horz" lIns="91440" tIns="45720" rIns="91440" bIns="45720" rtlCol="0" anchor="ctr">
            <a:normAutofit/>
          </a:bodyPr>
          <a:lstStyle/>
          <a:p>
            <a:pPr>
              <a:spcBef>
                <a:spcPct val="0"/>
              </a:spcBef>
            </a:pPr>
            <a:r>
              <a:rPr lang="en-US" b="1" kern="1200">
                <a:solidFill>
                  <a:srgbClr val="FFFFFF"/>
                </a:solidFill>
                <a:latin typeface="+mj-lt"/>
                <a:ea typeface="+mj-ea"/>
                <a:cs typeface="+mj-cs"/>
              </a:rPr>
              <a:t>Nội</a:t>
            </a:r>
            <a:r>
              <a:rPr lang="en-US" b="1" kern="1200" dirty="0">
                <a:solidFill>
                  <a:srgbClr val="FFFFFF"/>
                </a:solidFill>
                <a:latin typeface="+mj-lt"/>
                <a:ea typeface="+mj-ea"/>
                <a:cs typeface="+mj-cs"/>
              </a:rPr>
              <a:t> dung </a:t>
            </a:r>
            <a:r>
              <a:rPr lang="en-US" b="1" kern="1200">
                <a:solidFill>
                  <a:srgbClr val="FFFFFF"/>
                </a:solidFill>
                <a:latin typeface="+mj-lt"/>
                <a:ea typeface="+mj-ea"/>
                <a:cs typeface="+mj-cs"/>
              </a:rPr>
              <a:t>nghiên</a:t>
            </a:r>
            <a:r>
              <a:rPr lang="en-US" b="1" kern="1200" dirty="0">
                <a:solidFill>
                  <a:srgbClr val="FFFFFF"/>
                </a:solidFill>
                <a:latin typeface="+mj-lt"/>
                <a:ea typeface="+mj-ea"/>
                <a:cs typeface="+mj-cs"/>
              </a:rPr>
              <a:t> </a:t>
            </a:r>
            <a:r>
              <a:rPr lang="en-US" b="1" kern="1200">
                <a:solidFill>
                  <a:srgbClr val="FFFFFF"/>
                </a:solidFill>
                <a:latin typeface="+mj-lt"/>
                <a:ea typeface="+mj-ea"/>
                <a:cs typeface="+mj-cs"/>
              </a:rPr>
              <a:t>cứu</a:t>
            </a:r>
          </a:p>
        </p:txBody>
      </p:sp>
      <p:sp>
        <p:nvSpPr>
          <p:cNvPr id="30" name="Freeform: Shape 2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05965232-D237-413A-A748-D2511B6837F2}"/>
              </a:ext>
            </a:extLst>
          </p:cNvPr>
          <p:cNvSpPr>
            <a:spLocks noGrp="1"/>
          </p:cNvSpPr>
          <p:nvPr>
            <p:ph type="body" idx="1"/>
          </p:nvPr>
        </p:nvSpPr>
        <p:spPr>
          <a:xfrm>
            <a:off x="5409258" y="1319472"/>
            <a:ext cx="6518392" cy="3976832"/>
          </a:xfrm>
        </p:spPr>
        <p:txBody>
          <a:bodyPr spcFirstLastPara="1" vert="horz" wrap="square" lIns="91440" tIns="45720" rIns="91440" bIns="45720" rtlCol="0" anchor="t" anchorCtr="0">
            <a:noAutofit/>
          </a:bodyPr>
          <a:lstStyle/>
          <a:p>
            <a:pPr marL="1200150" indent="-742950">
              <a:spcBef>
                <a:spcPct val="0"/>
              </a:spcBef>
              <a:buAutoNum type="romanUcPeriod"/>
            </a:pPr>
            <a:r>
              <a:rPr lang="en-US" sz="3200" kern="1200" dirty="0" err="1">
                <a:solidFill>
                  <a:schemeClr val="tx1"/>
                </a:solidFill>
                <a:latin typeface="+mj-lt"/>
                <a:ea typeface="+mj-ea"/>
                <a:cs typeface="+mj-cs"/>
              </a:rPr>
              <a:t>Giới</a:t>
            </a:r>
            <a:r>
              <a:rPr lang="en-US" sz="3200" kern="1200" dirty="0">
                <a:solidFill>
                  <a:schemeClr val="tx1"/>
                </a:solidFill>
                <a:latin typeface="+mj-lt"/>
                <a:ea typeface="+mj-ea"/>
                <a:cs typeface="+mj-cs"/>
              </a:rPr>
              <a:t> </a:t>
            </a:r>
            <a:r>
              <a:rPr lang="en-US" sz="3200" kern="1200" dirty="0" err="1">
                <a:solidFill>
                  <a:schemeClr val="tx1"/>
                </a:solidFill>
                <a:latin typeface="+mj-lt"/>
                <a:ea typeface="+mj-ea"/>
                <a:cs typeface="+mj-cs"/>
              </a:rPr>
              <a:t>thiệu</a:t>
            </a:r>
            <a:r>
              <a:rPr lang="en-US" sz="3200" kern="1200" dirty="0">
                <a:solidFill>
                  <a:schemeClr val="tx1"/>
                </a:solidFill>
                <a:latin typeface="+mj-lt"/>
                <a:ea typeface="+mj-ea"/>
                <a:cs typeface="+mj-cs"/>
              </a:rPr>
              <a:t> </a:t>
            </a:r>
            <a:r>
              <a:rPr lang="en-US" sz="3200" kern="1200" dirty="0" err="1">
                <a:solidFill>
                  <a:schemeClr val="tx1"/>
                </a:solidFill>
                <a:latin typeface="+mj-lt"/>
                <a:ea typeface="+mj-ea"/>
                <a:cs typeface="+mj-cs"/>
              </a:rPr>
              <a:t>đề</a:t>
            </a:r>
            <a:r>
              <a:rPr lang="en-US" sz="3200" kern="1200" dirty="0">
                <a:solidFill>
                  <a:schemeClr val="tx1"/>
                </a:solidFill>
                <a:latin typeface="+mj-lt"/>
                <a:ea typeface="+mj-ea"/>
                <a:cs typeface="+mj-cs"/>
              </a:rPr>
              <a:t> </a:t>
            </a:r>
            <a:r>
              <a:rPr lang="en-US" sz="3200" kern="1200" dirty="0" err="1">
                <a:solidFill>
                  <a:schemeClr val="tx1"/>
                </a:solidFill>
                <a:latin typeface="+mj-lt"/>
                <a:ea typeface="+mj-ea"/>
                <a:cs typeface="+mj-cs"/>
              </a:rPr>
              <a:t>tài</a:t>
            </a:r>
            <a:endParaRPr lang="en-US" sz="3200" kern="1200" dirty="0">
              <a:solidFill>
                <a:schemeClr val="tx1"/>
              </a:solidFill>
              <a:latin typeface="+mj-lt"/>
              <a:ea typeface="+mj-ea"/>
              <a:cs typeface="Arial"/>
            </a:endParaRPr>
          </a:p>
          <a:p>
            <a:pPr marL="1200150" indent="-742950">
              <a:spcBef>
                <a:spcPct val="0"/>
              </a:spcBef>
              <a:buAutoNum type="romanUcPeriod"/>
            </a:pPr>
            <a:r>
              <a:rPr lang="en-US" sz="3200" kern="1200" dirty="0">
                <a:solidFill>
                  <a:schemeClr val="tx1"/>
                </a:solidFill>
                <a:latin typeface="+mj-lt"/>
                <a:ea typeface="+mj-ea"/>
                <a:cs typeface="+mj-cs"/>
              </a:rPr>
              <a:t>Methodology​</a:t>
            </a:r>
            <a:endParaRPr lang="en-US" sz="3200" kern="1200">
              <a:solidFill>
                <a:schemeClr val="tx1"/>
              </a:solidFill>
              <a:latin typeface="+mj-lt"/>
              <a:ea typeface="+mj-ea"/>
              <a:cs typeface="Arial"/>
            </a:endParaRPr>
          </a:p>
          <a:p>
            <a:pPr marL="1200150" indent="-742950">
              <a:spcBef>
                <a:spcPct val="0"/>
              </a:spcBef>
              <a:buAutoNum type="romanUcPeriod"/>
            </a:pPr>
            <a:r>
              <a:rPr lang="en-US" sz="3200" kern="1200" dirty="0">
                <a:solidFill>
                  <a:schemeClr val="tx1"/>
                </a:solidFill>
                <a:latin typeface="+mj-lt"/>
                <a:ea typeface="+mj-ea"/>
                <a:cs typeface="+mj-cs"/>
              </a:rPr>
              <a:t>Các </a:t>
            </a:r>
            <a:r>
              <a:rPr lang="en-US" sz="3200" kern="1200" err="1">
                <a:solidFill>
                  <a:schemeClr val="tx1"/>
                </a:solidFill>
                <a:latin typeface="+mj-lt"/>
                <a:ea typeface="+mj-ea"/>
                <a:cs typeface="+mj-cs"/>
              </a:rPr>
              <a:t>mô</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hình</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học</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máy</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được</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sử</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dụng</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cho</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thử</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nghiệm</a:t>
            </a:r>
            <a:r>
              <a:rPr lang="en-US" sz="3200" kern="1200" dirty="0">
                <a:solidFill>
                  <a:schemeClr val="tx1"/>
                </a:solidFill>
                <a:latin typeface="+mj-lt"/>
                <a:ea typeface="+mj-ea"/>
                <a:cs typeface="+mj-cs"/>
              </a:rPr>
              <a:t> </a:t>
            </a:r>
            <a:endParaRPr lang="en-US" sz="3200" kern="1200">
              <a:solidFill>
                <a:schemeClr val="tx1"/>
              </a:solidFill>
              <a:latin typeface="+mj-lt"/>
              <a:ea typeface="+mj-ea"/>
              <a:cs typeface="Arial"/>
            </a:endParaRPr>
          </a:p>
          <a:p>
            <a:pPr marL="1200150" indent="-742950">
              <a:spcBef>
                <a:spcPct val="0"/>
              </a:spcBef>
              <a:buAutoNum type="romanUcPeriod"/>
            </a:pPr>
            <a:r>
              <a:rPr lang="en-US" sz="3200" kern="1200" dirty="0">
                <a:solidFill>
                  <a:schemeClr val="tx1"/>
                </a:solidFill>
                <a:latin typeface="+mj-lt"/>
                <a:ea typeface="+mj-ea"/>
                <a:cs typeface="+mj-cs"/>
              </a:rPr>
              <a:t>Các </a:t>
            </a:r>
            <a:r>
              <a:rPr lang="en-US" sz="3200" kern="1200" dirty="0" err="1">
                <a:solidFill>
                  <a:schemeClr val="tx1"/>
                </a:solidFill>
                <a:latin typeface="+mj-lt"/>
                <a:ea typeface="+mj-ea"/>
                <a:cs typeface="+mj-cs"/>
              </a:rPr>
              <a:t>tham</a:t>
            </a:r>
            <a:r>
              <a:rPr lang="en-US" sz="3200" kern="1200" dirty="0">
                <a:solidFill>
                  <a:schemeClr val="tx1"/>
                </a:solidFill>
                <a:latin typeface="+mj-lt"/>
                <a:ea typeface="+mj-ea"/>
                <a:cs typeface="+mj-cs"/>
              </a:rPr>
              <a:t> </a:t>
            </a:r>
            <a:r>
              <a:rPr lang="en-US" sz="3200" kern="1200" dirty="0" err="1">
                <a:solidFill>
                  <a:schemeClr val="tx1"/>
                </a:solidFill>
                <a:latin typeface="+mj-lt"/>
                <a:ea typeface="+mj-ea"/>
                <a:cs typeface="+mj-cs"/>
              </a:rPr>
              <a:t>số</a:t>
            </a:r>
            <a:r>
              <a:rPr lang="en-US" sz="3200" kern="1200" dirty="0">
                <a:solidFill>
                  <a:schemeClr val="tx1"/>
                </a:solidFill>
                <a:latin typeface="+mj-lt"/>
                <a:ea typeface="+mj-ea"/>
                <a:cs typeface="+mj-cs"/>
              </a:rPr>
              <a:t> </a:t>
            </a:r>
            <a:r>
              <a:rPr lang="en-US" sz="3200" kern="1200" dirty="0" err="1">
                <a:solidFill>
                  <a:schemeClr val="tx1"/>
                </a:solidFill>
                <a:latin typeface="+mj-lt"/>
                <a:ea typeface="+mj-ea"/>
                <a:cs typeface="+mj-cs"/>
              </a:rPr>
              <a:t>đáng</a:t>
            </a:r>
            <a:r>
              <a:rPr lang="en-US" sz="3200" kern="1200" dirty="0">
                <a:solidFill>
                  <a:schemeClr val="tx1"/>
                </a:solidFill>
                <a:latin typeface="+mj-lt"/>
                <a:ea typeface="+mj-ea"/>
                <a:cs typeface="+mj-cs"/>
              </a:rPr>
              <a:t> </a:t>
            </a:r>
            <a:r>
              <a:rPr lang="en-US" sz="3200" kern="1200" dirty="0" err="1">
                <a:solidFill>
                  <a:schemeClr val="tx1"/>
                </a:solidFill>
                <a:latin typeface="+mj-lt"/>
                <a:ea typeface="+mj-ea"/>
                <a:cs typeface="+mj-cs"/>
              </a:rPr>
              <a:t>giá</a:t>
            </a:r>
            <a:r>
              <a:rPr lang="en-US" sz="3200" kern="1200" dirty="0">
                <a:solidFill>
                  <a:schemeClr val="tx1"/>
                </a:solidFill>
                <a:latin typeface="+mj-lt"/>
                <a:ea typeface="+mj-ea"/>
                <a:cs typeface="+mj-cs"/>
              </a:rPr>
              <a:t> </a:t>
            </a:r>
            <a:r>
              <a:rPr lang="en-US" sz="3200" kern="1200" dirty="0" err="1">
                <a:solidFill>
                  <a:schemeClr val="tx1"/>
                </a:solidFill>
                <a:latin typeface="+mj-lt"/>
                <a:ea typeface="+mj-ea"/>
                <a:cs typeface="+mj-cs"/>
              </a:rPr>
              <a:t>học</a:t>
            </a:r>
            <a:r>
              <a:rPr lang="en-US" sz="3200" kern="1200" dirty="0">
                <a:solidFill>
                  <a:schemeClr val="tx1"/>
                </a:solidFill>
                <a:latin typeface="+mj-lt"/>
                <a:ea typeface="+mj-ea"/>
                <a:cs typeface="+mj-cs"/>
              </a:rPr>
              <a:t> </a:t>
            </a:r>
            <a:r>
              <a:rPr lang="en-US" sz="3200" kern="1200" dirty="0" err="1">
                <a:solidFill>
                  <a:schemeClr val="tx1"/>
                </a:solidFill>
                <a:latin typeface="+mj-lt"/>
                <a:ea typeface="+mj-ea"/>
                <a:cs typeface="+mj-cs"/>
              </a:rPr>
              <a:t>máy</a:t>
            </a:r>
            <a:endParaRPr lang="en-US" sz="3200" kern="1200" dirty="0">
              <a:solidFill>
                <a:schemeClr val="tx1"/>
              </a:solidFill>
              <a:latin typeface="+mj-lt"/>
              <a:ea typeface="+mj-ea"/>
              <a:cs typeface="Arial"/>
            </a:endParaRPr>
          </a:p>
          <a:p>
            <a:pPr marL="1200150" indent="-742950">
              <a:spcBef>
                <a:spcPct val="0"/>
              </a:spcBef>
              <a:buAutoNum type="romanUcPeriod"/>
            </a:pPr>
            <a:r>
              <a:rPr lang="en-US" sz="3200" kern="1200" err="1">
                <a:solidFill>
                  <a:schemeClr val="tx1"/>
                </a:solidFill>
                <a:latin typeface="+mj-lt"/>
                <a:ea typeface="+mj-ea"/>
                <a:cs typeface="+mj-cs"/>
              </a:rPr>
              <a:t>Kết</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Quả</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và</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phân</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tích</a:t>
            </a:r>
            <a:endParaRPr lang="en-US" sz="3200" kern="1200">
              <a:solidFill>
                <a:schemeClr val="tx1"/>
              </a:solidFill>
              <a:latin typeface="+mj-lt"/>
              <a:ea typeface="+mj-ea"/>
              <a:cs typeface="Arial"/>
            </a:endParaRPr>
          </a:p>
          <a:p>
            <a:pPr marL="1200150" indent="-742950">
              <a:spcBef>
                <a:spcPct val="0"/>
              </a:spcBef>
              <a:buAutoNum type="romanUcPeriod"/>
            </a:pPr>
            <a:r>
              <a:rPr lang="en-US" sz="3200" kern="1200" err="1">
                <a:solidFill>
                  <a:schemeClr val="tx1"/>
                </a:solidFill>
                <a:latin typeface="+mj-lt"/>
                <a:ea typeface="+mj-ea"/>
                <a:cs typeface="+mj-cs"/>
              </a:rPr>
              <a:t>Kết</a:t>
            </a:r>
            <a:r>
              <a:rPr lang="en-US" sz="3200" kern="1200" dirty="0">
                <a:solidFill>
                  <a:schemeClr val="tx1"/>
                </a:solidFill>
                <a:latin typeface="+mj-lt"/>
                <a:ea typeface="+mj-ea"/>
                <a:cs typeface="+mj-cs"/>
              </a:rPr>
              <a:t> </a:t>
            </a:r>
            <a:r>
              <a:rPr lang="en-US" sz="3200" kern="1200" err="1">
                <a:solidFill>
                  <a:schemeClr val="tx1"/>
                </a:solidFill>
                <a:latin typeface="+mj-lt"/>
                <a:ea typeface="+mj-ea"/>
                <a:cs typeface="+mj-cs"/>
              </a:rPr>
              <a:t>luận</a:t>
            </a:r>
            <a:endParaRPr lang="en-US" sz="3200" kern="1200">
              <a:solidFill>
                <a:schemeClr val="tx1"/>
              </a:solidFill>
              <a:latin typeface="+mj-lt"/>
              <a:ea typeface="+mj-ea"/>
              <a:cs typeface="Arial"/>
            </a:endParaRPr>
          </a:p>
        </p:txBody>
      </p:sp>
      <p:sp>
        <p:nvSpPr>
          <p:cNvPr id="29" name="Freeform: Shape 2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4299638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580553" y="100807"/>
            <a:ext cx="6073376" cy="3731711"/>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mj-lt"/>
                <a:ea typeface="+mj-ea"/>
                <a:cs typeface="+mj-cs"/>
              </a:rPr>
              <a:t>Support Vector Machine (SVM)</a:t>
            </a: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15</a:t>
            </a:r>
            <a:endParaRPr lang="en-US" sz="6100" kern="1200" dirty="0">
              <a:solidFill>
                <a:srgbClr val="FFFFFF"/>
              </a:solidFill>
              <a:latin typeface="+mn-lt"/>
              <a:ea typeface="+mn-ea"/>
              <a:cs typeface="Arial"/>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a:latin typeface="Lato"/>
              </a:rPr>
              <a:t>III. </a:t>
            </a:r>
            <a:r>
              <a:rPr lang="en-US" sz="3200"/>
              <a:t>Các mô hình học máy được sử dụng cho thử nghiệm ​</a:t>
            </a:r>
            <a:endParaRPr lang="en-US"/>
          </a:p>
        </p:txBody>
      </p:sp>
      <p:pic>
        <p:nvPicPr>
          <p:cNvPr id="4" name="Picture 5">
            <a:extLst>
              <a:ext uri="{FF2B5EF4-FFF2-40B4-BE49-F238E27FC236}">
                <a16:creationId xmlns:a16="http://schemas.microsoft.com/office/drawing/2014/main" id="{D7F5ABEA-8AB8-C1F5-D9BF-E71CF606044D}"/>
              </a:ext>
            </a:extLst>
          </p:cNvPr>
          <p:cNvPicPr>
            <a:picLocks noChangeAspect="1"/>
          </p:cNvPicPr>
          <p:nvPr/>
        </p:nvPicPr>
        <p:blipFill>
          <a:blip r:embed="rId2"/>
          <a:stretch>
            <a:fillRect/>
          </a:stretch>
        </p:blipFill>
        <p:spPr>
          <a:xfrm>
            <a:off x="2001644" y="1897952"/>
            <a:ext cx="4322956" cy="1779704"/>
          </a:xfrm>
          <a:prstGeom prst="rect">
            <a:avLst/>
          </a:prstGeom>
        </p:spPr>
      </p:pic>
      <p:pic>
        <p:nvPicPr>
          <p:cNvPr id="6" name="Picture 6">
            <a:extLst>
              <a:ext uri="{FF2B5EF4-FFF2-40B4-BE49-F238E27FC236}">
                <a16:creationId xmlns:a16="http://schemas.microsoft.com/office/drawing/2014/main" id="{69621165-322E-54A9-491D-2623F746652D}"/>
              </a:ext>
            </a:extLst>
          </p:cNvPr>
          <p:cNvPicPr>
            <a:picLocks noChangeAspect="1"/>
          </p:cNvPicPr>
          <p:nvPr/>
        </p:nvPicPr>
        <p:blipFill>
          <a:blip r:embed="rId3"/>
          <a:stretch>
            <a:fillRect/>
          </a:stretch>
        </p:blipFill>
        <p:spPr>
          <a:xfrm>
            <a:off x="2670717" y="3740115"/>
            <a:ext cx="3077736" cy="2370013"/>
          </a:xfrm>
          <a:prstGeom prst="rect">
            <a:avLst/>
          </a:prstGeom>
        </p:spPr>
      </p:pic>
    </p:spTree>
    <p:extLst>
      <p:ext uri="{BB962C8B-B14F-4D97-AF65-F5344CB8AC3E}">
        <p14:creationId xmlns:p14="http://schemas.microsoft.com/office/powerpoint/2010/main" val="350207561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655811" y="1323770"/>
            <a:ext cx="5885228" cy="2424082"/>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mj-lt"/>
                <a:ea typeface="+mj-ea"/>
                <a:cs typeface="+mj-cs"/>
              </a:rPr>
              <a:t>Random Forest</a:t>
            </a:r>
            <a:r>
              <a:rPr lang="en-US" sz="3200" kern="1200" dirty="0">
                <a:solidFill>
                  <a:schemeClr val="tx1"/>
                </a:solidFill>
                <a:latin typeface="+mj-lt"/>
                <a:ea typeface="+mj-ea"/>
                <a:cs typeface="Arial"/>
              </a:rPr>
              <a:t> </a:t>
            </a:r>
          </a:p>
          <a:p>
            <a:pPr algn="ctr"/>
            <a:endParaRPr lang="en-US" kern="1200" dirty="0">
              <a:latin typeface="+mj-lt"/>
              <a:ea typeface="+mj-ea"/>
              <a:cs typeface="+mj-cs"/>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Arial"/>
              </a:rPr>
              <a:t>16</a:t>
            </a:r>
            <a:endParaRPr lang="en-US" dirty="0">
              <a:ea typeface="+mn-ea"/>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a:latin typeface="Lato"/>
              </a:rPr>
              <a:t>III. </a:t>
            </a:r>
            <a:r>
              <a:rPr lang="en-US" sz="3200"/>
              <a:t>Các mô hình học máy được sử dụng cho thử nghiệm ​</a:t>
            </a:r>
            <a:endParaRPr lang="en-US"/>
          </a:p>
        </p:txBody>
      </p:sp>
      <p:sp>
        <p:nvSpPr>
          <p:cNvPr id="7" name="TextBox 1">
            <a:extLst>
              <a:ext uri="{FF2B5EF4-FFF2-40B4-BE49-F238E27FC236}">
                <a16:creationId xmlns:a16="http://schemas.microsoft.com/office/drawing/2014/main" id="{085428E5-2358-8C8B-6283-FDE2187B9082}"/>
              </a:ext>
            </a:extLst>
          </p:cNvPr>
          <p:cNvSpPr txBox="1"/>
          <p:nvPr/>
        </p:nvSpPr>
        <p:spPr>
          <a:xfrm>
            <a:off x="879295" y="2059236"/>
            <a:ext cx="6255833" cy="34163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dirty="0">
                <a:latin typeface="Cambria"/>
                <a:ea typeface="Cambria"/>
              </a:rPr>
              <a:t>    Thuật toán </a:t>
            </a:r>
            <a:r>
              <a:rPr lang="vi-VN" sz="2400" dirty="0" err="1">
                <a:latin typeface="Cambria"/>
                <a:ea typeface="Cambria"/>
              </a:rPr>
              <a:t>Random</a:t>
            </a:r>
            <a:r>
              <a:rPr lang="vi-VN" sz="2400" dirty="0">
                <a:latin typeface="Cambria"/>
                <a:ea typeface="Cambria"/>
              </a:rPr>
              <a:t> </a:t>
            </a:r>
            <a:r>
              <a:rPr lang="vi-VN" sz="2400" dirty="0" err="1">
                <a:latin typeface="Cambria"/>
                <a:ea typeface="Cambria"/>
              </a:rPr>
              <a:t>Forest</a:t>
            </a:r>
            <a:r>
              <a:rPr lang="vi-VN" sz="2400" dirty="0">
                <a:latin typeface="Cambria"/>
                <a:ea typeface="Cambria"/>
              </a:rPr>
              <a:t> sử dụng nhiều cây quyết định (</a:t>
            </a:r>
            <a:r>
              <a:rPr lang="vi-VN" sz="2400" dirty="0" err="1">
                <a:latin typeface="Cambria"/>
                <a:ea typeface="Cambria"/>
              </a:rPr>
              <a:t>decision</a:t>
            </a:r>
            <a:r>
              <a:rPr lang="vi-VN" sz="2400" dirty="0">
                <a:latin typeface="Cambria"/>
                <a:ea typeface="Cambria"/>
              </a:rPr>
              <a:t> </a:t>
            </a:r>
            <a:r>
              <a:rPr lang="vi-VN" sz="2400" dirty="0" err="1">
                <a:latin typeface="Cambria"/>
                <a:ea typeface="Cambria"/>
              </a:rPr>
              <a:t>trees</a:t>
            </a:r>
            <a:r>
              <a:rPr lang="vi-VN" sz="2400" dirty="0">
                <a:latin typeface="Cambria"/>
                <a:ea typeface="Cambria"/>
              </a:rPr>
              <a:t>) trong quá trình huấn luyện. </a:t>
            </a:r>
            <a:endParaRPr lang="en-US" dirty="0">
              <a:ea typeface="Cambria"/>
            </a:endParaRPr>
          </a:p>
          <a:p>
            <a:r>
              <a:rPr lang="vi-VN" sz="2400" dirty="0">
                <a:latin typeface="Cambria"/>
                <a:ea typeface="Cambria"/>
              </a:rPr>
              <a:t>    Mỗi cây quyết định được xây dựng bằng cách chọn ngẫu nhiên một tập hợp con của các đặc trưng và các điểm dữ liệu trong tập huấn luyện để xây dựng một cây quyết định. </a:t>
            </a:r>
            <a:endParaRPr lang="en-US">
              <a:ea typeface="Cambria"/>
            </a:endParaRPr>
          </a:p>
          <a:p>
            <a:r>
              <a:rPr lang="vi-VN" sz="2400" dirty="0">
                <a:latin typeface="Cambria"/>
                <a:ea typeface="Cambria"/>
              </a:rPr>
              <a:t>    Quá trình này được thực hiện nhiều lần để tạo ra nhiều cây quyết định khác nhau.</a:t>
            </a:r>
            <a:r>
              <a:rPr lang="en-US" sz="2400" dirty="0">
                <a:latin typeface="Cambria"/>
                <a:ea typeface="Cambria"/>
              </a:rPr>
              <a:t> </a:t>
            </a:r>
            <a:endParaRPr lang="en-US" dirty="0">
              <a:ea typeface="Cambria"/>
            </a:endParaRPr>
          </a:p>
        </p:txBody>
      </p:sp>
    </p:spTree>
    <p:extLst>
      <p:ext uri="{BB962C8B-B14F-4D97-AF65-F5344CB8AC3E}">
        <p14:creationId xmlns:p14="http://schemas.microsoft.com/office/powerpoint/2010/main" val="187148871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655811" y="1323770"/>
            <a:ext cx="5885228" cy="2424082"/>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mj-lt"/>
                <a:ea typeface="+mj-ea"/>
                <a:cs typeface="+mj-cs"/>
              </a:rPr>
              <a:t>Random Forest</a:t>
            </a:r>
            <a:r>
              <a:rPr lang="en-US" sz="3200" kern="1200" dirty="0">
                <a:solidFill>
                  <a:schemeClr val="tx1"/>
                </a:solidFill>
                <a:latin typeface="+mj-lt"/>
                <a:ea typeface="+mj-ea"/>
                <a:cs typeface="Arial"/>
              </a:rPr>
              <a:t> </a:t>
            </a:r>
          </a:p>
          <a:p>
            <a:pPr algn="ctr"/>
            <a:endParaRPr lang="en-US" kern="1200" dirty="0">
              <a:latin typeface="+mj-lt"/>
              <a:ea typeface="+mj-ea"/>
              <a:cs typeface="+mj-cs"/>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17</a:t>
            </a:r>
            <a:endParaRPr lang="en-US" sz="6100" kern="1200" dirty="0">
              <a:solidFill>
                <a:srgbClr val="FFFFFF"/>
              </a:solidFill>
              <a:latin typeface="+mn-lt"/>
              <a:ea typeface="+mn-ea"/>
              <a:cs typeface="Arial"/>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a:latin typeface="Lato"/>
              </a:rPr>
              <a:t>III. </a:t>
            </a:r>
            <a:r>
              <a:rPr lang="en-US" sz="3200"/>
              <a:t>Các mô hình học máy được sử dụng cho thử nghiệm ​</a:t>
            </a:r>
            <a:endParaRPr lang="en-US"/>
          </a:p>
        </p:txBody>
      </p:sp>
      <p:pic>
        <p:nvPicPr>
          <p:cNvPr id="7" name="Picture 7">
            <a:extLst>
              <a:ext uri="{FF2B5EF4-FFF2-40B4-BE49-F238E27FC236}">
                <a16:creationId xmlns:a16="http://schemas.microsoft.com/office/drawing/2014/main" id="{69902B96-6A60-3891-B1F0-11044AEC3F18}"/>
              </a:ext>
            </a:extLst>
          </p:cNvPr>
          <p:cNvPicPr>
            <a:picLocks noChangeAspect="1"/>
          </p:cNvPicPr>
          <p:nvPr/>
        </p:nvPicPr>
        <p:blipFill>
          <a:blip r:embed="rId2"/>
          <a:stretch>
            <a:fillRect/>
          </a:stretch>
        </p:blipFill>
        <p:spPr>
          <a:xfrm>
            <a:off x="2179607" y="2000653"/>
            <a:ext cx="4224066" cy="1749637"/>
          </a:xfrm>
          <a:prstGeom prst="rect">
            <a:avLst/>
          </a:prstGeom>
        </p:spPr>
      </p:pic>
      <p:pic>
        <p:nvPicPr>
          <p:cNvPr id="8" name="Picture 8">
            <a:extLst>
              <a:ext uri="{FF2B5EF4-FFF2-40B4-BE49-F238E27FC236}">
                <a16:creationId xmlns:a16="http://schemas.microsoft.com/office/drawing/2014/main" id="{83864983-EC78-FD87-757E-61C851C00C8A}"/>
              </a:ext>
            </a:extLst>
          </p:cNvPr>
          <p:cNvPicPr>
            <a:picLocks noChangeAspect="1"/>
          </p:cNvPicPr>
          <p:nvPr/>
        </p:nvPicPr>
        <p:blipFill>
          <a:blip r:embed="rId3"/>
          <a:stretch>
            <a:fillRect/>
          </a:stretch>
        </p:blipFill>
        <p:spPr>
          <a:xfrm>
            <a:off x="2912853" y="3788864"/>
            <a:ext cx="2743200" cy="2299517"/>
          </a:xfrm>
          <a:prstGeom prst="rect">
            <a:avLst/>
          </a:prstGeom>
        </p:spPr>
      </p:pic>
    </p:spTree>
    <p:extLst>
      <p:ext uri="{BB962C8B-B14F-4D97-AF65-F5344CB8AC3E}">
        <p14:creationId xmlns:p14="http://schemas.microsoft.com/office/powerpoint/2010/main" val="345064380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740477" y="1568362"/>
            <a:ext cx="5574785" cy="2010156"/>
          </a:xfrm>
          <a:prstGeom prst="ellipse">
            <a:avLst/>
          </a:prstGeom>
        </p:spPr>
        <p:txBody>
          <a:bodyPr spcFirstLastPara="1" vert="horz" wrap="square" lIns="91440" tIns="45720" rIns="91440" bIns="45720" rtlCol="0" anchor="b" anchorCtr="0">
            <a:noAutofit/>
          </a:bodyPr>
          <a:lstStyle/>
          <a:p>
            <a:pPr algn="ctr"/>
            <a:br>
              <a:rPr lang="en-US" sz="3200" kern="1200" dirty="0">
                <a:latin typeface="+mj-lt"/>
                <a:ea typeface="+mj-ea"/>
                <a:cs typeface="Arial"/>
              </a:rPr>
            </a:br>
            <a:r>
              <a:rPr lang="en-US" sz="3200" kern="1200" dirty="0">
                <a:solidFill>
                  <a:schemeClr val="tx1"/>
                </a:solidFill>
                <a:latin typeface="+mj-lt"/>
                <a:ea typeface="+mj-ea"/>
                <a:cs typeface="Arial"/>
              </a:rPr>
              <a:t> </a:t>
            </a:r>
            <a:br>
              <a:rPr lang="en-US" sz="3200" kern="1200" dirty="0">
                <a:latin typeface="+mj-lt"/>
                <a:ea typeface="+mj-ea"/>
                <a:cs typeface="Arial"/>
              </a:rPr>
            </a:br>
            <a:r>
              <a:rPr lang="vi-VN" kern="1200" dirty="0" err="1">
                <a:solidFill>
                  <a:schemeClr val="tx1"/>
                </a:solidFill>
                <a:latin typeface="Arial"/>
                <a:ea typeface="+mj-ea"/>
                <a:cs typeface="Times New Roman"/>
              </a:rPr>
              <a:t>Logistic</a:t>
            </a:r>
            <a:r>
              <a:rPr lang="vi-VN" kern="1200" dirty="0">
                <a:solidFill>
                  <a:schemeClr val="tx1"/>
                </a:solidFill>
                <a:latin typeface="Arial"/>
                <a:ea typeface="+mj-ea"/>
                <a:cs typeface="Times New Roman"/>
              </a:rPr>
              <a:t> </a:t>
            </a:r>
            <a:r>
              <a:rPr lang="vi-VN" kern="1200" dirty="0" err="1">
                <a:solidFill>
                  <a:schemeClr val="tx1"/>
                </a:solidFill>
                <a:latin typeface="Arial"/>
                <a:ea typeface="+mj-ea"/>
                <a:cs typeface="Times New Roman"/>
              </a:rPr>
              <a:t>Regression</a:t>
            </a:r>
            <a:endParaRPr lang="en-US" kern="1200" dirty="0">
              <a:solidFill>
                <a:schemeClr val="tx1"/>
              </a:solidFill>
              <a:latin typeface="Arial"/>
              <a:ea typeface="+mj-ea"/>
              <a:cs typeface="Times New Roman"/>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18</a:t>
            </a:r>
            <a:endParaRPr lang="en-US" sz="6100" kern="1200" dirty="0">
              <a:solidFill>
                <a:srgbClr val="FFFFFF"/>
              </a:solidFill>
              <a:latin typeface="+mn-lt"/>
              <a:ea typeface="+mn-ea"/>
              <a:cs typeface="Arial"/>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a:latin typeface="Lato"/>
              </a:rPr>
              <a:t>III. </a:t>
            </a:r>
            <a:r>
              <a:rPr lang="en-US" sz="3200"/>
              <a:t>Các mô hình học máy được sử dụng cho thử nghiệm ​</a:t>
            </a:r>
            <a:endParaRPr lang="en-US"/>
          </a:p>
        </p:txBody>
      </p:sp>
      <p:sp>
        <p:nvSpPr>
          <p:cNvPr id="7" name="TextBox 1">
            <a:extLst>
              <a:ext uri="{FF2B5EF4-FFF2-40B4-BE49-F238E27FC236}">
                <a16:creationId xmlns:a16="http://schemas.microsoft.com/office/drawing/2014/main" id="{14FCFCA9-0A37-18EA-CC98-5EE415CA1356}"/>
              </a:ext>
            </a:extLst>
          </p:cNvPr>
          <p:cNvSpPr txBox="1"/>
          <p:nvPr/>
        </p:nvSpPr>
        <p:spPr>
          <a:xfrm>
            <a:off x="763882" y="2090325"/>
            <a:ext cx="6863644"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a:latin typeface="Cambria"/>
                <a:ea typeface="Cambria"/>
              </a:rPr>
              <a:t>       </a:t>
            </a:r>
            <a:r>
              <a:rPr lang="vi-VN" sz="2400" err="1">
                <a:latin typeface="Cambria"/>
                <a:ea typeface="Cambria"/>
              </a:rPr>
              <a:t>Logistic</a:t>
            </a:r>
            <a:r>
              <a:rPr lang="vi-VN" sz="2400">
                <a:latin typeface="Cambria"/>
                <a:ea typeface="Cambria"/>
              </a:rPr>
              <a:t> </a:t>
            </a:r>
            <a:r>
              <a:rPr lang="vi-VN" sz="2400" err="1">
                <a:latin typeface="Cambria"/>
                <a:ea typeface="Cambria"/>
              </a:rPr>
              <a:t>Regression</a:t>
            </a:r>
            <a:r>
              <a:rPr lang="vi-VN" sz="2400">
                <a:latin typeface="Cambria"/>
                <a:ea typeface="Cambria"/>
              </a:rPr>
              <a:t> là một thuật toán học máy dùng để phân loại các điểm dữ liệu vào hai hoặc nhiều nhóm khác nhau. Nó được sử dụng rộng rãi trong các bài toán phân loại như xác định một </a:t>
            </a:r>
            <a:r>
              <a:rPr lang="vi-VN" sz="2400" err="1">
                <a:latin typeface="Cambria"/>
                <a:ea typeface="Cambria"/>
              </a:rPr>
              <a:t>email</a:t>
            </a:r>
            <a:r>
              <a:rPr lang="vi-VN" sz="2400">
                <a:latin typeface="Cambria"/>
                <a:ea typeface="Cambria"/>
              </a:rPr>
              <a:t> là </a:t>
            </a:r>
            <a:r>
              <a:rPr lang="vi-VN" sz="2400" err="1">
                <a:latin typeface="Cambria"/>
                <a:ea typeface="Cambria"/>
              </a:rPr>
              <a:t>spam</a:t>
            </a:r>
            <a:r>
              <a:rPr lang="vi-VN" sz="2400">
                <a:latin typeface="Cambria"/>
                <a:ea typeface="Cambria"/>
              </a:rPr>
              <a:t> hay không, hoặc xác định một bệnh nhân có mắc bệnh hay không dựa trên các đặc trưng y tế.</a:t>
            </a:r>
            <a:r>
              <a:rPr lang="en-US" sz="2400">
                <a:latin typeface="Cambria"/>
                <a:ea typeface="Cambria"/>
              </a:rPr>
              <a:t> </a:t>
            </a:r>
          </a:p>
        </p:txBody>
      </p:sp>
    </p:spTree>
    <p:extLst>
      <p:ext uri="{BB962C8B-B14F-4D97-AF65-F5344CB8AC3E}">
        <p14:creationId xmlns:p14="http://schemas.microsoft.com/office/powerpoint/2010/main" val="281102627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740477" y="1568362"/>
            <a:ext cx="5574785" cy="2010156"/>
          </a:xfrm>
          <a:prstGeom prst="ellipse">
            <a:avLst/>
          </a:prstGeom>
        </p:spPr>
        <p:txBody>
          <a:bodyPr spcFirstLastPara="1" vert="horz" wrap="square" lIns="91440" tIns="45720" rIns="91440" bIns="45720" rtlCol="0" anchor="b" anchorCtr="0">
            <a:noAutofit/>
          </a:bodyPr>
          <a:lstStyle/>
          <a:p>
            <a:pPr algn="ctr"/>
            <a:br>
              <a:rPr lang="en-US" sz="3200" kern="1200" dirty="0">
                <a:latin typeface="+mj-lt"/>
                <a:ea typeface="+mj-ea"/>
                <a:cs typeface="Arial"/>
              </a:rPr>
            </a:br>
            <a:r>
              <a:rPr lang="en-US" sz="3200" kern="1200" dirty="0">
                <a:solidFill>
                  <a:schemeClr val="tx1"/>
                </a:solidFill>
                <a:latin typeface="+mj-lt"/>
                <a:ea typeface="+mj-ea"/>
                <a:cs typeface="Arial"/>
              </a:rPr>
              <a:t> </a:t>
            </a:r>
            <a:br>
              <a:rPr lang="en-US" sz="3200" kern="1200" dirty="0">
                <a:latin typeface="+mj-lt"/>
                <a:ea typeface="+mj-ea"/>
                <a:cs typeface="Arial"/>
              </a:rPr>
            </a:br>
            <a:r>
              <a:rPr lang="vi-VN" kern="1200" dirty="0" err="1">
                <a:solidFill>
                  <a:schemeClr val="tx1"/>
                </a:solidFill>
                <a:latin typeface="Arial"/>
                <a:ea typeface="+mj-ea"/>
                <a:cs typeface="Times New Roman"/>
              </a:rPr>
              <a:t>Logistic</a:t>
            </a:r>
            <a:r>
              <a:rPr lang="vi-VN" kern="1200" dirty="0">
                <a:solidFill>
                  <a:schemeClr val="tx1"/>
                </a:solidFill>
                <a:latin typeface="Arial"/>
                <a:ea typeface="+mj-ea"/>
                <a:cs typeface="Times New Roman"/>
              </a:rPr>
              <a:t> </a:t>
            </a:r>
            <a:r>
              <a:rPr lang="vi-VN" kern="1200" dirty="0" err="1">
                <a:solidFill>
                  <a:schemeClr val="tx1"/>
                </a:solidFill>
                <a:latin typeface="Arial"/>
                <a:ea typeface="+mj-ea"/>
                <a:cs typeface="Times New Roman"/>
              </a:rPr>
              <a:t>Regression</a:t>
            </a:r>
            <a:endParaRPr lang="en-US" kern="1200" dirty="0">
              <a:solidFill>
                <a:schemeClr val="tx1"/>
              </a:solidFill>
              <a:latin typeface="Arial"/>
              <a:ea typeface="+mj-ea"/>
              <a:cs typeface="Times New Roman"/>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19</a:t>
            </a:r>
            <a:endParaRPr lang="en-US" sz="6100" kern="1200" dirty="0">
              <a:solidFill>
                <a:srgbClr val="FFFFFF"/>
              </a:solidFill>
              <a:latin typeface="+mn-lt"/>
              <a:ea typeface="+mn-ea"/>
              <a:cs typeface="Arial"/>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a:latin typeface="Lato"/>
              </a:rPr>
              <a:t>III. </a:t>
            </a:r>
            <a:r>
              <a:rPr lang="en-US" sz="3200"/>
              <a:t>Các mô hình học máy được sử dụng cho thử nghiệm ​</a:t>
            </a:r>
            <a:endParaRPr lang="en-US"/>
          </a:p>
        </p:txBody>
      </p:sp>
      <p:pic>
        <p:nvPicPr>
          <p:cNvPr id="7" name="Picture 7">
            <a:extLst>
              <a:ext uri="{FF2B5EF4-FFF2-40B4-BE49-F238E27FC236}">
                <a16:creationId xmlns:a16="http://schemas.microsoft.com/office/drawing/2014/main" id="{21B51DCD-3210-94E5-97C3-1BBBC140DAC1}"/>
              </a:ext>
            </a:extLst>
          </p:cNvPr>
          <p:cNvPicPr>
            <a:picLocks noChangeAspect="1"/>
          </p:cNvPicPr>
          <p:nvPr/>
        </p:nvPicPr>
        <p:blipFill>
          <a:blip r:embed="rId2"/>
          <a:stretch>
            <a:fillRect/>
          </a:stretch>
        </p:blipFill>
        <p:spPr>
          <a:xfrm>
            <a:off x="1877683" y="1760528"/>
            <a:ext cx="4698520" cy="1812942"/>
          </a:xfrm>
          <a:prstGeom prst="rect">
            <a:avLst/>
          </a:prstGeom>
        </p:spPr>
      </p:pic>
      <p:pic>
        <p:nvPicPr>
          <p:cNvPr id="8" name="Picture 8">
            <a:extLst>
              <a:ext uri="{FF2B5EF4-FFF2-40B4-BE49-F238E27FC236}">
                <a16:creationId xmlns:a16="http://schemas.microsoft.com/office/drawing/2014/main" id="{05825EE0-1FF2-9206-F4CE-0F7D201195CB}"/>
              </a:ext>
            </a:extLst>
          </p:cNvPr>
          <p:cNvPicPr>
            <a:picLocks noChangeAspect="1"/>
          </p:cNvPicPr>
          <p:nvPr/>
        </p:nvPicPr>
        <p:blipFill>
          <a:blip r:embed="rId3"/>
          <a:stretch>
            <a:fillRect/>
          </a:stretch>
        </p:blipFill>
        <p:spPr>
          <a:xfrm>
            <a:off x="2567796" y="3663152"/>
            <a:ext cx="2815086" cy="2450299"/>
          </a:xfrm>
          <a:prstGeom prst="rect">
            <a:avLst/>
          </a:prstGeom>
        </p:spPr>
      </p:pic>
    </p:spTree>
    <p:extLst>
      <p:ext uri="{BB962C8B-B14F-4D97-AF65-F5344CB8AC3E}">
        <p14:creationId xmlns:p14="http://schemas.microsoft.com/office/powerpoint/2010/main" val="70008716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30" name="Straight Connector 2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1524000" y="1584683"/>
            <a:ext cx="9144000" cy="2551829"/>
          </a:xfrm>
          <a:prstGeom prst="ellipse">
            <a:avLst/>
          </a:prstGeom>
        </p:spPr>
        <p:txBody>
          <a:bodyPr spcFirstLastPara="1" vert="horz" lIns="91440" tIns="45720" rIns="91440" bIns="45720" rtlCol="0" anchor="ctr" anchorCtr="0">
            <a:normAutofit/>
          </a:bodyPr>
          <a:lstStyle/>
          <a:p>
            <a:pPr algn="ctr">
              <a:spcBef>
                <a:spcPct val="0"/>
              </a:spcBef>
            </a:pPr>
            <a:br>
              <a:rPr lang="en-US" sz="5600" kern="1200" dirty="0">
                <a:latin typeface="+mj-lt"/>
                <a:ea typeface="+mj-ea"/>
                <a:cs typeface="+mj-cs"/>
              </a:rPr>
            </a:br>
            <a:r>
              <a:rPr lang="en-US" sz="5600" kern="1200" dirty="0">
                <a:solidFill>
                  <a:schemeClr val="tx1"/>
                </a:solidFill>
                <a:latin typeface="Arial"/>
                <a:ea typeface="+mj-ea"/>
                <a:cs typeface="Arial"/>
              </a:rPr>
              <a:t>Metrics </a:t>
            </a:r>
            <a:endParaRPr lang="en-US" dirty="0">
              <a:solidFill>
                <a:schemeClr val="tx1"/>
              </a:solidFill>
            </a:endParaRPr>
          </a:p>
          <a:p>
            <a:pPr algn="ctr">
              <a:spcBef>
                <a:spcPct val="0"/>
              </a:spcBef>
            </a:pPr>
            <a:endParaRPr lang="en-US" sz="5600" kern="1200" dirty="0">
              <a:solidFill>
                <a:schemeClr val="tx1"/>
              </a:solidFill>
              <a:latin typeface="Arial"/>
              <a:ea typeface="+mj-ea"/>
              <a:cs typeface="Arial"/>
            </a:endParaRPr>
          </a:p>
          <a:p>
            <a:pPr algn="ctr">
              <a:spcBef>
                <a:spcPct val="0"/>
              </a:spcBef>
            </a:pPr>
            <a:endParaRPr lang="en-US" sz="5600" kern="1200" dirty="0">
              <a:solidFill>
                <a:schemeClr val="tx1"/>
              </a:solidFill>
              <a:latin typeface="Arial"/>
              <a:ea typeface="+mj-ea"/>
              <a:cs typeface="Arial"/>
            </a:endParaRPr>
          </a:p>
          <a:p>
            <a:pPr algn="ctr">
              <a:spcBef>
                <a:spcPct val="0"/>
              </a:spcBef>
            </a:pPr>
            <a:endParaRPr lang="en-US" sz="5600" kern="1200" dirty="0">
              <a:solidFill>
                <a:schemeClr val="tx1"/>
              </a:solidFill>
              <a:latin typeface="+mj-lt"/>
              <a:ea typeface="+mj-ea"/>
              <a:cs typeface="Arial"/>
            </a:endParaRPr>
          </a:p>
        </p:txBody>
      </p:sp>
    </p:spTree>
    <p:extLst>
      <p:ext uri="{BB962C8B-B14F-4D97-AF65-F5344CB8AC3E}">
        <p14:creationId xmlns:p14="http://schemas.microsoft.com/office/powerpoint/2010/main" val="11428894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7333143" y="1718880"/>
            <a:ext cx="4624637" cy="2010156"/>
          </a:xfrm>
          <a:prstGeom prst="ellipse">
            <a:avLst/>
          </a:prstGeom>
        </p:spPr>
        <p:txBody>
          <a:bodyPr spcFirstLastPara="1" vert="horz" wrap="square" lIns="91440" tIns="45720" rIns="91440" bIns="45720" rtlCol="0" anchor="b" anchorCtr="0">
            <a:noAutofit/>
          </a:bodyPr>
          <a:lstStyle/>
          <a:p>
            <a:pPr algn="ctr"/>
            <a:br>
              <a:rPr lang="en-US" sz="3200" kern="1200" dirty="0">
                <a:latin typeface="+mj-lt"/>
                <a:ea typeface="+mj-ea"/>
                <a:cs typeface="Arial"/>
              </a:rPr>
            </a:br>
            <a:r>
              <a:rPr lang="en-US" sz="3200" kern="1200" dirty="0">
                <a:solidFill>
                  <a:schemeClr val="tx1"/>
                </a:solidFill>
                <a:latin typeface="+mj-lt"/>
                <a:ea typeface="+mj-ea"/>
                <a:cs typeface="Arial"/>
              </a:rPr>
              <a:t> </a:t>
            </a:r>
            <a:br>
              <a:rPr lang="en-US" sz="3200" kern="1200" dirty="0">
                <a:latin typeface="+mj-lt"/>
                <a:ea typeface="+mj-ea"/>
                <a:cs typeface="Arial"/>
              </a:rPr>
            </a:br>
            <a:r>
              <a:rPr lang="en-US" kern="1200" dirty="0">
                <a:solidFill>
                  <a:schemeClr val="tx1"/>
                </a:solidFill>
                <a:latin typeface="Arial"/>
                <a:ea typeface="+mj-ea"/>
                <a:cs typeface="Times New Roman"/>
              </a:rPr>
              <a:t>Accuracy</a:t>
            </a:r>
          </a:p>
          <a:p>
            <a:pPr algn="ctr"/>
            <a:endParaRPr lang="vi-VN" kern="1200" dirty="0">
              <a:solidFill>
                <a:schemeClr val="tx1"/>
              </a:solidFill>
              <a:latin typeface="Arial"/>
              <a:ea typeface="+mj-ea"/>
              <a:cs typeface="Times New Roman"/>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20</a:t>
            </a:r>
            <a:endParaRPr lang="en-US" sz="6100" kern="1200" dirty="0">
              <a:solidFill>
                <a:srgbClr val="FFFFFF"/>
              </a:solidFill>
              <a:latin typeface="+mn-lt"/>
              <a:ea typeface="+mn-ea"/>
              <a:cs typeface="Arial"/>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dirty="0">
                <a:solidFill>
                  <a:schemeClr val="tx1"/>
                </a:solidFill>
              </a:rPr>
              <a:t>IV. </a:t>
            </a:r>
            <a:r>
              <a:rPr lang="en-US" sz="2800" dirty="0">
                <a:solidFill>
                  <a:schemeClr val="tx1"/>
                </a:solidFill>
              </a:rPr>
              <a:t>Các </a:t>
            </a:r>
            <a:r>
              <a:rPr lang="en-US" sz="2800" dirty="0" err="1">
                <a:solidFill>
                  <a:schemeClr val="tx1"/>
                </a:solidFill>
              </a:rPr>
              <a:t>tham</a:t>
            </a:r>
            <a:r>
              <a:rPr lang="en-US" sz="2800" dirty="0">
                <a:solidFill>
                  <a:schemeClr val="tx1"/>
                </a:solidFill>
              </a:rPr>
              <a:t> </a:t>
            </a:r>
            <a:r>
              <a:rPr lang="en-US" sz="2800" dirty="0" err="1">
                <a:solidFill>
                  <a:schemeClr val="tx1"/>
                </a:solidFill>
              </a:rPr>
              <a:t>số</a:t>
            </a:r>
            <a:r>
              <a:rPr lang="en-US" sz="2800" dirty="0">
                <a:solidFill>
                  <a:schemeClr val="tx1"/>
                </a:solidFill>
              </a:rPr>
              <a:t> </a:t>
            </a:r>
            <a:r>
              <a:rPr lang="en-US" sz="2800" dirty="0" err="1">
                <a:solidFill>
                  <a:schemeClr val="tx1"/>
                </a:solidFill>
              </a:rPr>
              <a:t>đáng</a:t>
            </a:r>
            <a:r>
              <a:rPr lang="en-US" sz="2800" dirty="0">
                <a:solidFill>
                  <a:schemeClr val="tx1"/>
                </a:solidFill>
              </a:rPr>
              <a:t> </a:t>
            </a:r>
            <a:r>
              <a:rPr lang="en-US" sz="2800" dirty="0" err="1">
                <a:solidFill>
                  <a:schemeClr val="tx1"/>
                </a:solidFill>
              </a:rPr>
              <a:t>giá</a:t>
            </a:r>
            <a:r>
              <a:rPr lang="en-US" sz="2800" dirty="0">
                <a:solidFill>
                  <a:schemeClr val="tx1"/>
                </a:solidFill>
              </a:rPr>
              <a:t> </a:t>
            </a:r>
            <a:r>
              <a:rPr lang="en-US" sz="2800" dirty="0" err="1">
                <a:solidFill>
                  <a:schemeClr val="tx1"/>
                </a:solidFill>
              </a:rPr>
              <a:t>học</a:t>
            </a:r>
            <a:r>
              <a:rPr lang="en-US" sz="2800" dirty="0">
                <a:solidFill>
                  <a:schemeClr val="tx1"/>
                </a:solidFill>
              </a:rPr>
              <a:t> </a:t>
            </a:r>
            <a:r>
              <a:rPr lang="en-US" sz="2800" dirty="0" err="1">
                <a:solidFill>
                  <a:schemeClr val="tx1"/>
                </a:solidFill>
              </a:rPr>
              <a:t>máy</a:t>
            </a:r>
          </a:p>
        </p:txBody>
      </p:sp>
      <p:pic>
        <p:nvPicPr>
          <p:cNvPr id="4" name="Picture 5">
            <a:extLst>
              <a:ext uri="{FF2B5EF4-FFF2-40B4-BE49-F238E27FC236}">
                <a16:creationId xmlns:a16="http://schemas.microsoft.com/office/drawing/2014/main" id="{CEE4B4BB-0B39-E738-B2C6-1D0FBEA4CA1B}"/>
              </a:ext>
            </a:extLst>
          </p:cNvPr>
          <p:cNvPicPr>
            <a:picLocks noChangeAspect="1"/>
          </p:cNvPicPr>
          <p:nvPr/>
        </p:nvPicPr>
        <p:blipFill rotWithShape="1">
          <a:blip r:embed="rId2"/>
          <a:srcRect l="-1288" t="4010" r="1073" b="966"/>
          <a:stretch/>
        </p:blipFill>
        <p:spPr>
          <a:xfrm>
            <a:off x="1385299" y="3991094"/>
            <a:ext cx="4520157" cy="1889432"/>
          </a:xfrm>
          <a:prstGeom prst="rect">
            <a:avLst/>
          </a:prstGeom>
        </p:spPr>
      </p:pic>
      <p:pic>
        <p:nvPicPr>
          <p:cNvPr id="8" name="Picture 7">
            <a:extLst>
              <a:ext uri="{FF2B5EF4-FFF2-40B4-BE49-F238E27FC236}">
                <a16:creationId xmlns:a16="http://schemas.microsoft.com/office/drawing/2014/main" id="{2A133CB6-207D-FDB4-E9E2-EF3E47BAE459}"/>
              </a:ext>
            </a:extLst>
          </p:cNvPr>
          <p:cNvPicPr>
            <a:picLocks noChangeAspect="1"/>
          </p:cNvPicPr>
          <p:nvPr/>
        </p:nvPicPr>
        <p:blipFill>
          <a:blip r:embed="rId3"/>
          <a:stretch>
            <a:fillRect/>
          </a:stretch>
        </p:blipFill>
        <p:spPr>
          <a:xfrm>
            <a:off x="2231969" y="1378512"/>
            <a:ext cx="3081866" cy="2573425"/>
          </a:xfrm>
          <a:prstGeom prst="rect">
            <a:avLst/>
          </a:prstGeom>
        </p:spPr>
      </p:pic>
    </p:spTree>
    <p:extLst>
      <p:ext uri="{BB962C8B-B14F-4D97-AF65-F5344CB8AC3E}">
        <p14:creationId xmlns:p14="http://schemas.microsoft.com/office/powerpoint/2010/main" val="406152342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7323736" y="2076361"/>
            <a:ext cx="4624637" cy="1191712"/>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Arial"/>
                <a:ea typeface="+mj-ea"/>
                <a:cs typeface="Times New Roman"/>
              </a:rPr>
              <a:t>Precision </a:t>
            </a: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21</a:t>
            </a:r>
            <a:endParaRPr lang="en-US" sz="6100" kern="1200" dirty="0">
              <a:solidFill>
                <a:srgbClr val="FFFFFF"/>
              </a:solidFill>
              <a:latin typeface="+mn-lt"/>
              <a:ea typeface="+mn-ea"/>
              <a:cs typeface="Arial"/>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dirty="0">
                <a:solidFill>
                  <a:schemeClr val="tx1"/>
                </a:solidFill>
              </a:rPr>
              <a:t>IV. </a:t>
            </a:r>
            <a:r>
              <a:rPr lang="en-US" sz="2800" dirty="0">
                <a:solidFill>
                  <a:schemeClr val="tx1"/>
                </a:solidFill>
              </a:rPr>
              <a:t>Các </a:t>
            </a:r>
            <a:r>
              <a:rPr lang="en-US" sz="2800" dirty="0" err="1">
                <a:solidFill>
                  <a:schemeClr val="tx1"/>
                </a:solidFill>
              </a:rPr>
              <a:t>tham</a:t>
            </a:r>
            <a:r>
              <a:rPr lang="en-US" sz="2800" dirty="0">
                <a:solidFill>
                  <a:schemeClr val="tx1"/>
                </a:solidFill>
              </a:rPr>
              <a:t> </a:t>
            </a:r>
            <a:r>
              <a:rPr lang="en-US" sz="2800" dirty="0" err="1">
                <a:solidFill>
                  <a:schemeClr val="tx1"/>
                </a:solidFill>
              </a:rPr>
              <a:t>số</a:t>
            </a:r>
            <a:r>
              <a:rPr lang="en-US" sz="2800" dirty="0">
                <a:solidFill>
                  <a:schemeClr val="tx1"/>
                </a:solidFill>
              </a:rPr>
              <a:t> </a:t>
            </a:r>
            <a:r>
              <a:rPr lang="en-US" sz="2800" dirty="0" err="1">
                <a:solidFill>
                  <a:schemeClr val="tx1"/>
                </a:solidFill>
              </a:rPr>
              <a:t>đáng</a:t>
            </a:r>
            <a:r>
              <a:rPr lang="en-US" sz="2800" dirty="0">
                <a:solidFill>
                  <a:schemeClr val="tx1"/>
                </a:solidFill>
              </a:rPr>
              <a:t> </a:t>
            </a:r>
            <a:r>
              <a:rPr lang="en-US" sz="2800" dirty="0" err="1">
                <a:solidFill>
                  <a:schemeClr val="tx1"/>
                </a:solidFill>
              </a:rPr>
              <a:t>giá</a:t>
            </a:r>
            <a:r>
              <a:rPr lang="en-US" sz="2800" dirty="0">
                <a:solidFill>
                  <a:schemeClr val="tx1"/>
                </a:solidFill>
              </a:rPr>
              <a:t> </a:t>
            </a:r>
            <a:r>
              <a:rPr lang="en-US" sz="2800" dirty="0" err="1">
                <a:solidFill>
                  <a:schemeClr val="tx1"/>
                </a:solidFill>
              </a:rPr>
              <a:t>học</a:t>
            </a:r>
            <a:r>
              <a:rPr lang="en-US" sz="2800" dirty="0">
                <a:solidFill>
                  <a:schemeClr val="tx1"/>
                </a:solidFill>
              </a:rPr>
              <a:t> </a:t>
            </a:r>
            <a:r>
              <a:rPr lang="en-US" sz="2800" dirty="0" err="1">
                <a:solidFill>
                  <a:schemeClr val="tx1"/>
                </a:solidFill>
              </a:rPr>
              <a:t>máy</a:t>
            </a:r>
          </a:p>
        </p:txBody>
      </p:sp>
      <p:pic>
        <p:nvPicPr>
          <p:cNvPr id="4" name="Picture 5">
            <a:extLst>
              <a:ext uri="{FF2B5EF4-FFF2-40B4-BE49-F238E27FC236}">
                <a16:creationId xmlns:a16="http://schemas.microsoft.com/office/drawing/2014/main" id="{D09316A4-5095-F85A-7C2B-A328DEC3671B}"/>
              </a:ext>
            </a:extLst>
          </p:cNvPr>
          <p:cNvPicPr>
            <a:picLocks noChangeAspect="1"/>
          </p:cNvPicPr>
          <p:nvPr/>
        </p:nvPicPr>
        <p:blipFill>
          <a:blip r:embed="rId2"/>
          <a:stretch>
            <a:fillRect/>
          </a:stretch>
        </p:blipFill>
        <p:spPr>
          <a:xfrm>
            <a:off x="1265801" y="3571913"/>
            <a:ext cx="4964151" cy="1637986"/>
          </a:xfrm>
          <a:prstGeom prst="rect">
            <a:avLst/>
          </a:prstGeom>
        </p:spPr>
      </p:pic>
      <p:pic>
        <p:nvPicPr>
          <p:cNvPr id="7" name="Picture 6">
            <a:extLst>
              <a:ext uri="{FF2B5EF4-FFF2-40B4-BE49-F238E27FC236}">
                <a16:creationId xmlns:a16="http://schemas.microsoft.com/office/drawing/2014/main" id="{D1501A88-94CB-125F-2635-A4BF9C541A18}"/>
              </a:ext>
            </a:extLst>
          </p:cNvPr>
          <p:cNvPicPr>
            <a:picLocks noChangeAspect="1"/>
          </p:cNvPicPr>
          <p:nvPr/>
        </p:nvPicPr>
        <p:blipFill>
          <a:blip r:embed="rId3"/>
          <a:stretch>
            <a:fillRect/>
          </a:stretch>
        </p:blipFill>
        <p:spPr>
          <a:xfrm>
            <a:off x="2203215" y="1220361"/>
            <a:ext cx="3081866" cy="2573425"/>
          </a:xfrm>
          <a:prstGeom prst="rect">
            <a:avLst/>
          </a:prstGeom>
        </p:spPr>
      </p:pic>
    </p:spTree>
    <p:extLst>
      <p:ext uri="{BB962C8B-B14F-4D97-AF65-F5344CB8AC3E}">
        <p14:creationId xmlns:p14="http://schemas.microsoft.com/office/powerpoint/2010/main" val="426733717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7427217" y="2038731"/>
            <a:ext cx="4624637" cy="1191712"/>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Arial"/>
                <a:ea typeface="+mj-ea"/>
                <a:cs typeface="Times New Roman"/>
              </a:rPr>
              <a:t>Recall </a:t>
            </a: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22</a:t>
            </a:r>
            <a:endParaRPr lang="en-US" sz="6100" kern="1200" dirty="0">
              <a:solidFill>
                <a:srgbClr val="FFFFFF"/>
              </a:solidFill>
              <a:latin typeface="+mn-lt"/>
              <a:ea typeface="+mn-ea"/>
              <a:cs typeface="Arial"/>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dirty="0">
                <a:solidFill>
                  <a:schemeClr val="tx1"/>
                </a:solidFill>
              </a:rPr>
              <a:t>IV. </a:t>
            </a:r>
            <a:r>
              <a:rPr lang="en-US" sz="2800" dirty="0">
                <a:solidFill>
                  <a:schemeClr val="tx1"/>
                </a:solidFill>
              </a:rPr>
              <a:t>Các </a:t>
            </a:r>
            <a:r>
              <a:rPr lang="en-US" sz="2800" err="1">
                <a:solidFill>
                  <a:schemeClr val="tx1"/>
                </a:solidFill>
              </a:rPr>
              <a:t>tham</a:t>
            </a:r>
            <a:r>
              <a:rPr lang="en-US" sz="2800" dirty="0">
                <a:solidFill>
                  <a:schemeClr val="tx1"/>
                </a:solidFill>
              </a:rPr>
              <a:t> </a:t>
            </a:r>
            <a:r>
              <a:rPr lang="en-US" sz="2800" err="1">
                <a:solidFill>
                  <a:schemeClr val="tx1"/>
                </a:solidFill>
              </a:rPr>
              <a:t>số</a:t>
            </a:r>
            <a:r>
              <a:rPr lang="en-US" sz="2800" dirty="0">
                <a:solidFill>
                  <a:schemeClr val="tx1"/>
                </a:solidFill>
              </a:rPr>
              <a:t> </a:t>
            </a:r>
            <a:r>
              <a:rPr lang="en-US" sz="2800" err="1">
                <a:solidFill>
                  <a:schemeClr val="tx1"/>
                </a:solidFill>
              </a:rPr>
              <a:t>đáng</a:t>
            </a:r>
            <a:r>
              <a:rPr lang="en-US" sz="2800" dirty="0">
                <a:solidFill>
                  <a:schemeClr val="tx1"/>
                </a:solidFill>
              </a:rPr>
              <a:t> </a:t>
            </a:r>
            <a:r>
              <a:rPr lang="en-US" sz="2800" err="1">
                <a:solidFill>
                  <a:schemeClr val="tx1"/>
                </a:solidFill>
              </a:rPr>
              <a:t>giá</a:t>
            </a:r>
            <a:r>
              <a:rPr lang="en-US" sz="2800" dirty="0">
                <a:solidFill>
                  <a:schemeClr val="tx1"/>
                </a:solidFill>
              </a:rPr>
              <a:t> </a:t>
            </a:r>
            <a:r>
              <a:rPr lang="en-US" sz="2800" err="1">
                <a:solidFill>
                  <a:schemeClr val="tx1"/>
                </a:solidFill>
              </a:rPr>
              <a:t>học</a:t>
            </a:r>
            <a:r>
              <a:rPr lang="en-US" sz="2800" dirty="0">
                <a:solidFill>
                  <a:schemeClr val="tx1"/>
                </a:solidFill>
              </a:rPr>
              <a:t> </a:t>
            </a:r>
            <a:r>
              <a:rPr lang="en-US" sz="2800" err="1">
                <a:solidFill>
                  <a:schemeClr val="tx1"/>
                </a:solidFill>
              </a:rPr>
              <a:t>máy</a:t>
            </a:r>
            <a:endParaRPr lang="en-US">
              <a:solidFill>
                <a:schemeClr val="tx1"/>
              </a:solidFill>
            </a:endParaRPr>
          </a:p>
        </p:txBody>
      </p:sp>
      <p:pic>
        <p:nvPicPr>
          <p:cNvPr id="4" name="Picture 5">
            <a:extLst>
              <a:ext uri="{FF2B5EF4-FFF2-40B4-BE49-F238E27FC236}">
                <a16:creationId xmlns:a16="http://schemas.microsoft.com/office/drawing/2014/main" id="{E2FBB113-0DC3-8784-FAC7-C2B4BAE71F6F}"/>
              </a:ext>
            </a:extLst>
          </p:cNvPr>
          <p:cNvPicPr>
            <a:picLocks noChangeAspect="1"/>
          </p:cNvPicPr>
          <p:nvPr/>
        </p:nvPicPr>
        <p:blipFill>
          <a:blip r:embed="rId2"/>
          <a:stretch>
            <a:fillRect/>
          </a:stretch>
        </p:blipFill>
        <p:spPr>
          <a:xfrm>
            <a:off x="1077080" y="4043835"/>
            <a:ext cx="5580106" cy="2028619"/>
          </a:xfrm>
          <a:prstGeom prst="rect">
            <a:avLst/>
          </a:prstGeom>
        </p:spPr>
      </p:pic>
      <p:pic>
        <p:nvPicPr>
          <p:cNvPr id="7" name="Picture 6">
            <a:extLst>
              <a:ext uri="{FF2B5EF4-FFF2-40B4-BE49-F238E27FC236}">
                <a16:creationId xmlns:a16="http://schemas.microsoft.com/office/drawing/2014/main" id="{B9628BE5-81D8-7434-94CF-D95BAAF7D5D0}"/>
              </a:ext>
            </a:extLst>
          </p:cNvPr>
          <p:cNvPicPr>
            <a:picLocks noChangeAspect="1"/>
          </p:cNvPicPr>
          <p:nvPr/>
        </p:nvPicPr>
        <p:blipFill>
          <a:blip r:embed="rId3"/>
          <a:stretch>
            <a:fillRect/>
          </a:stretch>
        </p:blipFill>
        <p:spPr>
          <a:xfrm>
            <a:off x="2109141" y="1389694"/>
            <a:ext cx="3429940" cy="2836832"/>
          </a:xfrm>
          <a:prstGeom prst="rect">
            <a:avLst/>
          </a:prstGeom>
        </p:spPr>
      </p:pic>
    </p:spTree>
    <p:extLst>
      <p:ext uri="{BB962C8B-B14F-4D97-AF65-F5344CB8AC3E}">
        <p14:creationId xmlns:p14="http://schemas.microsoft.com/office/powerpoint/2010/main" val="304306569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7398995" y="2010509"/>
            <a:ext cx="4624637" cy="1191712"/>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Arial"/>
                <a:ea typeface="+mj-ea"/>
                <a:cs typeface="Times New Roman"/>
              </a:rPr>
              <a:t>F1 Score </a:t>
            </a: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23</a:t>
            </a:r>
            <a:endParaRPr lang="en-US" sz="6100" kern="1200" dirty="0">
              <a:solidFill>
                <a:srgbClr val="FFFFFF"/>
              </a:solidFill>
              <a:latin typeface="+mn-lt"/>
              <a:ea typeface="+mn-ea"/>
              <a:cs typeface="Arial"/>
            </a:endParaRPr>
          </a:p>
        </p:txBody>
      </p:sp>
      <p:sp>
        <p:nvSpPr>
          <p:cNvPr id="5" name="TextBox 4">
            <a:extLst>
              <a:ext uri="{FF2B5EF4-FFF2-40B4-BE49-F238E27FC236}">
                <a16:creationId xmlns:a16="http://schemas.microsoft.com/office/drawing/2014/main" id="{11C42AB3-80EC-EEFF-39BE-7AD673AC43E9}"/>
              </a:ext>
            </a:extLst>
          </p:cNvPr>
          <p:cNvSpPr txBox="1"/>
          <p:nvPr/>
        </p:nvSpPr>
        <p:spPr>
          <a:xfrm>
            <a:off x="763882" y="698029"/>
            <a:ext cx="690127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800" dirty="0">
                <a:solidFill>
                  <a:schemeClr val="tx1"/>
                </a:solidFill>
              </a:rPr>
              <a:t>IV. </a:t>
            </a:r>
            <a:r>
              <a:rPr lang="en-US" sz="2800" dirty="0">
                <a:solidFill>
                  <a:schemeClr val="tx1"/>
                </a:solidFill>
              </a:rPr>
              <a:t>Các </a:t>
            </a:r>
            <a:r>
              <a:rPr lang="en-US" sz="2800" dirty="0" err="1">
                <a:solidFill>
                  <a:schemeClr val="tx1"/>
                </a:solidFill>
              </a:rPr>
              <a:t>tham</a:t>
            </a:r>
            <a:r>
              <a:rPr lang="en-US" sz="2800" dirty="0">
                <a:solidFill>
                  <a:schemeClr val="tx1"/>
                </a:solidFill>
              </a:rPr>
              <a:t> </a:t>
            </a:r>
            <a:r>
              <a:rPr lang="en-US" sz="2800" dirty="0" err="1">
                <a:solidFill>
                  <a:schemeClr val="tx1"/>
                </a:solidFill>
              </a:rPr>
              <a:t>số</a:t>
            </a:r>
            <a:r>
              <a:rPr lang="en-US" sz="2800" dirty="0">
                <a:solidFill>
                  <a:schemeClr val="tx1"/>
                </a:solidFill>
              </a:rPr>
              <a:t> </a:t>
            </a:r>
            <a:r>
              <a:rPr lang="en-US" sz="2800" dirty="0" err="1">
                <a:solidFill>
                  <a:schemeClr val="tx1"/>
                </a:solidFill>
              </a:rPr>
              <a:t>đáng</a:t>
            </a:r>
            <a:r>
              <a:rPr lang="en-US" sz="2800" dirty="0">
                <a:solidFill>
                  <a:schemeClr val="tx1"/>
                </a:solidFill>
              </a:rPr>
              <a:t> </a:t>
            </a:r>
            <a:r>
              <a:rPr lang="en-US" sz="2800" dirty="0" err="1">
                <a:solidFill>
                  <a:schemeClr val="tx1"/>
                </a:solidFill>
              </a:rPr>
              <a:t>giá</a:t>
            </a:r>
            <a:r>
              <a:rPr lang="en-US" sz="2800" dirty="0">
                <a:solidFill>
                  <a:schemeClr val="tx1"/>
                </a:solidFill>
              </a:rPr>
              <a:t> </a:t>
            </a:r>
            <a:r>
              <a:rPr lang="en-US" sz="2800" dirty="0" err="1">
                <a:solidFill>
                  <a:schemeClr val="tx1"/>
                </a:solidFill>
              </a:rPr>
              <a:t>học</a:t>
            </a:r>
            <a:r>
              <a:rPr lang="en-US" sz="2800" dirty="0">
                <a:solidFill>
                  <a:schemeClr val="tx1"/>
                </a:solidFill>
              </a:rPr>
              <a:t> </a:t>
            </a:r>
            <a:r>
              <a:rPr lang="en-US" sz="2800" dirty="0" err="1">
                <a:solidFill>
                  <a:schemeClr val="tx1"/>
                </a:solidFill>
              </a:rPr>
              <a:t>máy</a:t>
            </a:r>
          </a:p>
          <a:p>
            <a:endParaRPr lang="en-US" sz="2800" dirty="0">
              <a:solidFill>
                <a:schemeClr val="tx1"/>
              </a:solidFill>
            </a:endParaRPr>
          </a:p>
          <a:p>
            <a:endParaRPr lang="vi-VN" sz="2800" dirty="0">
              <a:solidFill>
                <a:schemeClr val="tx1"/>
              </a:solidFill>
            </a:endParaRPr>
          </a:p>
          <a:p>
            <a:endParaRPr lang="en-US" sz="2800" dirty="0">
              <a:solidFill>
                <a:schemeClr val="tx1"/>
              </a:solidFill>
            </a:endParaRPr>
          </a:p>
        </p:txBody>
      </p:sp>
      <p:pic>
        <p:nvPicPr>
          <p:cNvPr id="4" name="Picture 5">
            <a:extLst>
              <a:ext uri="{FF2B5EF4-FFF2-40B4-BE49-F238E27FC236}">
                <a16:creationId xmlns:a16="http://schemas.microsoft.com/office/drawing/2014/main" id="{46380671-ED74-D37F-C7D4-64AF8EE82696}"/>
              </a:ext>
            </a:extLst>
          </p:cNvPr>
          <p:cNvPicPr>
            <a:picLocks noChangeAspect="1"/>
          </p:cNvPicPr>
          <p:nvPr/>
        </p:nvPicPr>
        <p:blipFill>
          <a:blip r:embed="rId2"/>
          <a:stretch>
            <a:fillRect/>
          </a:stretch>
        </p:blipFill>
        <p:spPr>
          <a:xfrm>
            <a:off x="1014211" y="4059391"/>
            <a:ext cx="5529628" cy="2010701"/>
          </a:xfrm>
          <a:prstGeom prst="rect">
            <a:avLst/>
          </a:prstGeom>
        </p:spPr>
      </p:pic>
      <p:pic>
        <p:nvPicPr>
          <p:cNvPr id="7" name="Picture 6">
            <a:extLst>
              <a:ext uri="{FF2B5EF4-FFF2-40B4-BE49-F238E27FC236}">
                <a16:creationId xmlns:a16="http://schemas.microsoft.com/office/drawing/2014/main" id="{9D9501AE-B016-F2BD-6199-1B8C41723D00}"/>
              </a:ext>
            </a:extLst>
          </p:cNvPr>
          <p:cNvPicPr>
            <a:picLocks noChangeAspect="1"/>
          </p:cNvPicPr>
          <p:nvPr/>
        </p:nvPicPr>
        <p:blipFill>
          <a:blip r:embed="rId3"/>
          <a:stretch>
            <a:fillRect/>
          </a:stretch>
        </p:blipFill>
        <p:spPr>
          <a:xfrm>
            <a:off x="1977437" y="1323843"/>
            <a:ext cx="3429940" cy="2836832"/>
          </a:xfrm>
          <a:prstGeom prst="rect">
            <a:avLst/>
          </a:prstGeom>
        </p:spPr>
      </p:pic>
    </p:spTree>
    <p:extLst>
      <p:ext uri="{BB962C8B-B14F-4D97-AF65-F5344CB8AC3E}">
        <p14:creationId xmlns:p14="http://schemas.microsoft.com/office/powerpoint/2010/main" val="217617751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7163811" y="1163845"/>
            <a:ext cx="5085598" cy="1878451"/>
          </a:xfrm>
          <a:prstGeom prst="ellipse">
            <a:avLst/>
          </a:prstGeom>
        </p:spPr>
        <p:txBody>
          <a:bodyPr vert="horz" lIns="91440" tIns="45720" rIns="91440" bIns="45720" rtlCol="0" anchor="b">
            <a:normAutofit/>
          </a:bodyPr>
          <a:lstStyle/>
          <a:p>
            <a:pPr>
              <a:spcBef>
                <a:spcPct val="0"/>
              </a:spcBef>
            </a:pPr>
            <a:r>
              <a:rPr lang="vi-VN" sz="5100" kern="1200" dirty="0">
                <a:solidFill>
                  <a:schemeClr val="tx1"/>
                </a:solidFill>
                <a:latin typeface="+mj-lt"/>
                <a:ea typeface="+mj-ea"/>
                <a:cs typeface="+mj-cs"/>
              </a:rPr>
              <a:t>I. Giới thiệu </a:t>
            </a:r>
            <a:endParaRPr lang="en-US" sz="5100" kern="120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1</a:t>
            </a:r>
            <a:endParaRPr lang="en-US" dirty="0">
              <a:ea typeface="+mn-ea"/>
              <a:cs typeface="+mn-cs"/>
            </a:endParaRPr>
          </a:p>
        </p:txBody>
      </p:sp>
      <p:sp>
        <p:nvSpPr>
          <p:cNvPr id="5" name="TextBox 1">
            <a:extLst>
              <a:ext uri="{FF2B5EF4-FFF2-40B4-BE49-F238E27FC236}">
                <a16:creationId xmlns:a16="http://schemas.microsoft.com/office/drawing/2014/main" id="{794B9D35-9BAC-5A15-71F4-60309A8F814F}"/>
              </a:ext>
            </a:extLst>
          </p:cNvPr>
          <p:cNvSpPr txBox="1"/>
          <p:nvPr/>
        </p:nvSpPr>
        <p:spPr>
          <a:xfrm>
            <a:off x="1336340" y="1318136"/>
            <a:ext cx="5405374" cy="439453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2075">
              <a:lnSpc>
                <a:spcPct val="90000"/>
              </a:lnSpc>
              <a:spcBef>
                <a:spcPts val="810"/>
              </a:spcBef>
            </a:pPr>
            <a:r>
              <a:rPr lang="vi-VN" sz="1900" dirty="0" err="1">
                <a:solidFill>
                  <a:schemeClr val="tx1"/>
                </a:solidFill>
                <a:latin typeface="Segoe UI"/>
                <a:cs typeface="Segoe UI"/>
              </a:rPr>
              <a:t>Spam</a:t>
            </a:r>
            <a:r>
              <a:rPr lang="vi-VN" sz="1900" dirty="0">
                <a:solidFill>
                  <a:schemeClr val="tx1"/>
                </a:solidFill>
                <a:latin typeface="Segoe UI"/>
                <a:cs typeface="Segoe UI"/>
              </a:rPr>
              <a:t> là gì  ? </a:t>
            </a:r>
          </a:p>
          <a:p>
            <a:pPr>
              <a:lnSpc>
                <a:spcPct val="90000"/>
              </a:lnSpc>
              <a:spcBef>
                <a:spcPts val="810"/>
              </a:spcBef>
            </a:pPr>
            <a:r>
              <a:rPr lang="en-US" sz="1900" dirty="0">
                <a:solidFill>
                  <a:srgbClr val="050E17"/>
                </a:solidFill>
                <a:latin typeface="Segoe UI"/>
                <a:cs typeface="Segoe UI"/>
              </a:rPr>
              <a:t>  Spam </a:t>
            </a:r>
            <a:r>
              <a:rPr lang="en-US" sz="1900" dirty="0" err="1">
                <a:solidFill>
                  <a:srgbClr val="050E17"/>
                </a:solidFill>
                <a:latin typeface="Segoe UI"/>
                <a:cs typeface="Segoe UI"/>
              </a:rPr>
              <a:t>là</a:t>
            </a:r>
            <a:r>
              <a:rPr lang="en-US" sz="1900" dirty="0">
                <a:solidFill>
                  <a:srgbClr val="050E17"/>
                </a:solidFill>
                <a:latin typeface="Segoe UI"/>
                <a:cs typeface="Segoe UI"/>
              </a:rPr>
              <a:t> </a:t>
            </a:r>
            <a:r>
              <a:rPr lang="en-US" sz="1900" dirty="0" err="1">
                <a:solidFill>
                  <a:srgbClr val="050E17"/>
                </a:solidFill>
                <a:latin typeface="Segoe UI"/>
                <a:cs typeface="Segoe UI"/>
              </a:rPr>
              <a:t>một</a:t>
            </a:r>
            <a:r>
              <a:rPr lang="en-US" sz="1900" dirty="0">
                <a:solidFill>
                  <a:srgbClr val="050E17"/>
                </a:solidFill>
                <a:latin typeface="Segoe UI"/>
                <a:cs typeface="Segoe UI"/>
              </a:rPr>
              <a:t> </a:t>
            </a:r>
            <a:r>
              <a:rPr lang="en-US" sz="1900" dirty="0" err="1">
                <a:solidFill>
                  <a:srgbClr val="050E17"/>
                </a:solidFill>
                <a:latin typeface="Segoe UI"/>
                <a:cs typeface="Segoe UI"/>
              </a:rPr>
              <a:t>thuật</a:t>
            </a:r>
            <a:r>
              <a:rPr lang="en-US" sz="1900" dirty="0">
                <a:solidFill>
                  <a:srgbClr val="050E17"/>
                </a:solidFill>
                <a:latin typeface="Segoe UI"/>
                <a:cs typeface="Segoe UI"/>
              </a:rPr>
              <a:t> </a:t>
            </a:r>
            <a:r>
              <a:rPr lang="en-US" sz="1900" dirty="0" err="1">
                <a:solidFill>
                  <a:srgbClr val="050E17"/>
                </a:solidFill>
                <a:latin typeface="Segoe UI"/>
                <a:cs typeface="Segoe UI"/>
              </a:rPr>
              <a:t>ngữ</a:t>
            </a:r>
            <a:r>
              <a:rPr lang="en-US" sz="1900" dirty="0">
                <a:solidFill>
                  <a:srgbClr val="050E17"/>
                </a:solidFill>
                <a:latin typeface="Segoe UI"/>
                <a:cs typeface="Segoe UI"/>
              </a:rPr>
              <a:t> </a:t>
            </a:r>
            <a:r>
              <a:rPr lang="en-US" sz="1900" dirty="0" err="1">
                <a:solidFill>
                  <a:srgbClr val="050E17"/>
                </a:solidFill>
                <a:latin typeface="Segoe UI"/>
                <a:cs typeface="Segoe UI"/>
              </a:rPr>
              <a:t>được</a:t>
            </a:r>
            <a:r>
              <a:rPr lang="en-US" sz="1900" dirty="0">
                <a:solidFill>
                  <a:srgbClr val="050E17"/>
                </a:solidFill>
                <a:latin typeface="Segoe UI"/>
                <a:cs typeface="Segoe UI"/>
              </a:rPr>
              <a:t> </a:t>
            </a:r>
            <a:r>
              <a:rPr lang="en-US" sz="1900" dirty="0" err="1">
                <a:solidFill>
                  <a:srgbClr val="050E17"/>
                </a:solidFill>
                <a:latin typeface="Segoe UI"/>
                <a:cs typeface="Segoe UI"/>
              </a:rPr>
              <a:t>sử</a:t>
            </a:r>
            <a:r>
              <a:rPr lang="en-US" sz="1900" dirty="0">
                <a:solidFill>
                  <a:srgbClr val="050E17"/>
                </a:solidFill>
                <a:latin typeface="Segoe UI"/>
                <a:cs typeface="Segoe UI"/>
              </a:rPr>
              <a:t> </a:t>
            </a:r>
            <a:r>
              <a:rPr lang="en-US" sz="1900" dirty="0" err="1">
                <a:solidFill>
                  <a:srgbClr val="050E17"/>
                </a:solidFill>
                <a:latin typeface="Segoe UI"/>
                <a:cs typeface="Segoe UI"/>
              </a:rPr>
              <a:t>dụng</a:t>
            </a:r>
            <a:r>
              <a:rPr lang="en-US" sz="1900" dirty="0">
                <a:solidFill>
                  <a:srgbClr val="050E17"/>
                </a:solidFill>
                <a:latin typeface="Segoe UI"/>
                <a:cs typeface="Segoe UI"/>
              </a:rPr>
              <a:t> </a:t>
            </a:r>
            <a:r>
              <a:rPr lang="en-US" sz="1900" dirty="0" err="1">
                <a:solidFill>
                  <a:srgbClr val="050E17"/>
                </a:solidFill>
                <a:latin typeface="Segoe UI"/>
                <a:cs typeface="Segoe UI"/>
              </a:rPr>
              <a:t>để</a:t>
            </a:r>
            <a:r>
              <a:rPr lang="en-US" sz="1900" dirty="0">
                <a:solidFill>
                  <a:srgbClr val="050E17"/>
                </a:solidFill>
                <a:latin typeface="Segoe UI"/>
                <a:cs typeface="Segoe UI"/>
              </a:rPr>
              <a:t> </a:t>
            </a:r>
            <a:r>
              <a:rPr lang="en-US" sz="1900" dirty="0" err="1">
                <a:solidFill>
                  <a:srgbClr val="050E17"/>
                </a:solidFill>
                <a:latin typeface="Segoe UI"/>
                <a:cs typeface="Segoe UI"/>
              </a:rPr>
              <a:t>chỉ</a:t>
            </a:r>
            <a:r>
              <a:rPr lang="en-US" sz="1900" dirty="0">
                <a:solidFill>
                  <a:srgbClr val="050E17"/>
                </a:solidFill>
                <a:latin typeface="Segoe UI"/>
                <a:cs typeface="Segoe UI"/>
              </a:rPr>
              <a:t> </a:t>
            </a:r>
            <a:r>
              <a:rPr lang="en-US" sz="1900" dirty="0" err="1">
                <a:solidFill>
                  <a:srgbClr val="050E17"/>
                </a:solidFill>
                <a:latin typeface="Segoe UI"/>
                <a:cs typeface="Segoe UI"/>
              </a:rPr>
              <a:t>các</a:t>
            </a:r>
            <a:r>
              <a:rPr lang="en-US" sz="1900" dirty="0">
                <a:solidFill>
                  <a:srgbClr val="050E17"/>
                </a:solidFill>
                <a:latin typeface="Segoe UI"/>
                <a:cs typeface="Segoe UI"/>
              </a:rPr>
              <a:t> </a:t>
            </a:r>
            <a:r>
              <a:rPr lang="en-US" sz="1900" dirty="0" err="1">
                <a:solidFill>
                  <a:srgbClr val="050E17"/>
                </a:solidFill>
                <a:latin typeface="Segoe UI"/>
                <a:cs typeface="Segoe UI"/>
              </a:rPr>
              <a:t>thông</a:t>
            </a:r>
            <a:r>
              <a:rPr lang="en-US" sz="1900" dirty="0">
                <a:solidFill>
                  <a:srgbClr val="050E17"/>
                </a:solidFill>
                <a:latin typeface="Segoe UI"/>
                <a:cs typeface="Segoe UI"/>
              </a:rPr>
              <a:t> tin </a:t>
            </a:r>
            <a:r>
              <a:rPr lang="en-US" sz="1900" dirty="0" err="1">
                <a:solidFill>
                  <a:srgbClr val="050E17"/>
                </a:solidFill>
                <a:latin typeface="Segoe UI"/>
                <a:cs typeface="Segoe UI"/>
              </a:rPr>
              <a:t>không</a:t>
            </a:r>
            <a:r>
              <a:rPr lang="en-US" sz="1900" dirty="0">
                <a:solidFill>
                  <a:srgbClr val="050E17"/>
                </a:solidFill>
                <a:latin typeface="Segoe UI"/>
                <a:cs typeface="Segoe UI"/>
              </a:rPr>
              <a:t> </a:t>
            </a:r>
            <a:r>
              <a:rPr lang="en-US" sz="1900" dirty="0" err="1">
                <a:solidFill>
                  <a:srgbClr val="050E17"/>
                </a:solidFill>
                <a:latin typeface="Segoe UI"/>
                <a:cs typeface="Segoe UI"/>
              </a:rPr>
              <a:t>mong</a:t>
            </a:r>
            <a:r>
              <a:rPr lang="en-US" sz="1900" dirty="0">
                <a:solidFill>
                  <a:srgbClr val="050E17"/>
                </a:solidFill>
                <a:latin typeface="Segoe UI"/>
                <a:cs typeface="Segoe UI"/>
              </a:rPr>
              <a:t> </a:t>
            </a:r>
            <a:r>
              <a:rPr lang="en-US" sz="1900" dirty="0" err="1">
                <a:solidFill>
                  <a:srgbClr val="050E17"/>
                </a:solidFill>
                <a:latin typeface="Segoe UI"/>
                <a:cs typeface="Segoe UI"/>
              </a:rPr>
              <a:t>muốn</a:t>
            </a:r>
            <a:r>
              <a:rPr lang="en-US" sz="1900" dirty="0">
                <a:solidFill>
                  <a:srgbClr val="050E17"/>
                </a:solidFill>
                <a:latin typeface="Segoe UI"/>
                <a:cs typeface="Segoe UI"/>
              </a:rPr>
              <a:t> </a:t>
            </a:r>
            <a:r>
              <a:rPr lang="en-US" sz="1900" dirty="0" err="1">
                <a:solidFill>
                  <a:srgbClr val="050E17"/>
                </a:solidFill>
                <a:latin typeface="Segoe UI"/>
                <a:cs typeface="Segoe UI"/>
              </a:rPr>
              <a:t>và</a:t>
            </a:r>
            <a:r>
              <a:rPr lang="en-US" sz="1900" dirty="0">
                <a:solidFill>
                  <a:srgbClr val="050E17"/>
                </a:solidFill>
                <a:latin typeface="Segoe UI"/>
                <a:cs typeface="Segoe UI"/>
              </a:rPr>
              <a:t> </a:t>
            </a:r>
            <a:r>
              <a:rPr lang="en-US" sz="1900" dirty="0" err="1">
                <a:solidFill>
                  <a:srgbClr val="050E17"/>
                </a:solidFill>
                <a:latin typeface="Segoe UI"/>
                <a:cs typeface="Segoe UI"/>
              </a:rPr>
              <a:t>không</a:t>
            </a:r>
            <a:r>
              <a:rPr lang="en-US" sz="1900" dirty="0">
                <a:solidFill>
                  <a:srgbClr val="050E17"/>
                </a:solidFill>
                <a:latin typeface="Segoe UI"/>
                <a:cs typeface="Segoe UI"/>
              </a:rPr>
              <a:t> </a:t>
            </a:r>
            <a:r>
              <a:rPr lang="en-US" sz="1900" dirty="0" err="1">
                <a:solidFill>
                  <a:srgbClr val="050E17"/>
                </a:solidFill>
                <a:latin typeface="Segoe UI"/>
                <a:cs typeface="Segoe UI"/>
              </a:rPr>
              <a:t>được</a:t>
            </a:r>
            <a:r>
              <a:rPr lang="en-US" sz="1900" dirty="0">
                <a:solidFill>
                  <a:srgbClr val="050E17"/>
                </a:solidFill>
                <a:latin typeface="Segoe UI"/>
                <a:cs typeface="Segoe UI"/>
              </a:rPr>
              <a:t> </a:t>
            </a:r>
            <a:r>
              <a:rPr lang="en-US" sz="1900" dirty="0" err="1">
                <a:solidFill>
                  <a:srgbClr val="050E17"/>
                </a:solidFill>
                <a:latin typeface="Segoe UI"/>
                <a:cs typeface="Segoe UI"/>
              </a:rPr>
              <a:t>yêu</a:t>
            </a:r>
            <a:r>
              <a:rPr lang="en-US" sz="1900" dirty="0">
                <a:solidFill>
                  <a:srgbClr val="050E17"/>
                </a:solidFill>
                <a:latin typeface="Segoe UI"/>
                <a:cs typeface="Segoe UI"/>
              </a:rPr>
              <a:t> </a:t>
            </a:r>
            <a:r>
              <a:rPr lang="en-US" sz="1900" dirty="0" err="1">
                <a:solidFill>
                  <a:srgbClr val="050E17"/>
                </a:solidFill>
                <a:latin typeface="Segoe UI"/>
                <a:cs typeface="Segoe UI"/>
              </a:rPr>
              <a:t>cầu</a:t>
            </a:r>
            <a:r>
              <a:rPr lang="en-US" sz="1900" dirty="0">
                <a:solidFill>
                  <a:srgbClr val="050E17"/>
                </a:solidFill>
                <a:latin typeface="Segoe UI"/>
                <a:cs typeface="Segoe UI"/>
              </a:rPr>
              <a:t>, </a:t>
            </a:r>
            <a:r>
              <a:rPr lang="en-US" sz="1900" dirty="0" err="1">
                <a:solidFill>
                  <a:srgbClr val="050E17"/>
                </a:solidFill>
                <a:latin typeface="Segoe UI"/>
                <a:cs typeface="Segoe UI"/>
              </a:rPr>
              <a:t>thường</a:t>
            </a:r>
            <a:r>
              <a:rPr lang="en-US" sz="1900" dirty="0">
                <a:solidFill>
                  <a:srgbClr val="050E17"/>
                </a:solidFill>
                <a:latin typeface="Segoe UI"/>
                <a:cs typeface="Segoe UI"/>
              </a:rPr>
              <a:t> </a:t>
            </a:r>
            <a:r>
              <a:rPr lang="en-US" sz="1900" dirty="0" err="1">
                <a:solidFill>
                  <a:srgbClr val="050E17"/>
                </a:solidFill>
                <a:latin typeface="Segoe UI"/>
                <a:cs typeface="Segoe UI"/>
              </a:rPr>
              <a:t>được</a:t>
            </a:r>
            <a:r>
              <a:rPr lang="en-US" sz="1900" dirty="0">
                <a:solidFill>
                  <a:srgbClr val="050E17"/>
                </a:solidFill>
                <a:latin typeface="Segoe UI"/>
                <a:cs typeface="Segoe UI"/>
              </a:rPr>
              <a:t> </a:t>
            </a:r>
            <a:r>
              <a:rPr lang="en-US" sz="1900" dirty="0" err="1">
                <a:solidFill>
                  <a:srgbClr val="050E17"/>
                </a:solidFill>
                <a:latin typeface="Segoe UI"/>
                <a:cs typeface="Segoe UI"/>
              </a:rPr>
              <a:t>gửi</a:t>
            </a:r>
            <a:r>
              <a:rPr lang="en-US" sz="1900" dirty="0">
                <a:solidFill>
                  <a:srgbClr val="050E17"/>
                </a:solidFill>
                <a:latin typeface="Segoe UI"/>
                <a:cs typeface="Segoe UI"/>
              </a:rPr>
              <a:t> </a:t>
            </a:r>
            <a:r>
              <a:rPr lang="en-US" sz="1900" dirty="0" err="1">
                <a:solidFill>
                  <a:srgbClr val="050E17"/>
                </a:solidFill>
                <a:latin typeface="Segoe UI"/>
                <a:cs typeface="Segoe UI"/>
              </a:rPr>
              <a:t>đi</a:t>
            </a:r>
            <a:r>
              <a:rPr lang="en-US" sz="1900" dirty="0">
                <a:solidFill>
                  <a:srgbClr val="050E17"/>
                </a:solidFill>
                <a:latin typeface="Segoe UI"/>
                <a:cs typeface="Segoe UI"/>
              </a:rPr>
              <a:t> </a:t>
            </a:r>
            <a:r>
              <a:rPr lang="en-US" sz="1900" dirty="0" err="1">
                <a:solidFill>
                  <a:srgbClr val="050E17"/>
                </a:solidFill>
                <a:latin typeface="Segoe UI"/>
                <a:cs typeface="Segoe UI"/>
              </a:rPr>
              <a:t>theo</a:t>
            </a:r>
            <a:r>
              <a:rPr lang="en-US" sz="1900" dirty="0">
                <a:solidFill>
                  <a:srgbClr val="050E17"/>
                </a:solidFill>
                <a:latin typeface="Segoe UI"/>
                <a:cs typeface="Segoe UI"/>
              </a:rPr>
              <a:t> </a:t>
            </a:r>
            <a:r>
              <a:rPr lang="en-US" sz="1900" dirty="0" err="1">
                <a:solidFill>
                  <a:srgbClr val="050E17"/>
                </a:solidFill>
                <a:latin typeface="Segoe UI"/>
                <a:cs typeface="Segoe UI"/>
              </a:rPr>
              <a:t>số</a:t>
            </a:r>
            <a:r>
              <a:rPr lang="en-US" sz="1900" dirty="0">
                <a:solidFill>
                  <a:srgbClr val="050E17"/>
                </a:solidFill>
                <a:latin typeface="Segoe UI"/>
                <a:cs typeface="Segoe UI"/>
              </a:rPr>
              <a:t> </a:t>
            </a:r>
            <a:r>
              <a:rPr lang="en-US" sz="1900" dirty="0" err="1">
                <a:solidFill>
                  <a:srgbClr val="050E17"/>
                </a:solidFill>
                <a:latin typeface="Segoe UI"/>
                <a:cs typeface="Segoe UI"/>
              </a:rPr>
              <a:t>lượng</a:t>
            </a:r>
            <a:r>
              <a:rPr lang="en-US" sz="1900" dirty="0">
                <a:solidFill>
                  <a:srgbClr val="050E17"/>
                </a:solidFill>
                <a:latin typeface="Segoe UI"/>
                <a:cs typeface="Segoe UI"/>
              </a:rPr>
              <a:t> </a:t>
            </a:r>
            <a:r>
              <a:rPr lang="en-US" sz="1900" dirty="0" err="1">
                <a:solidFill>
                  <a:srgbClr val="050E17"/>
                </a:solidFill>
                <a:latin typeface="Segoe UI"/>
                <a:cs typeface="Segoe UI"/>
              </a:rPr>
              <a:t>lớn</a:t>
            </a:r>
            <a:r>
              <a:rPr lang="en-US" sz="1900" dirty="0">
                <a:solidFill>
                  <a:srgbClr val="050E17"/>
                </a:solidFill>
                <a:latin typeface="Segoe UI"/>
                <a:cs typeface="Segoe UI"/>
              </a:rPr>
              <a:t>. Spam </a:t>
            </a:r>
            <a:r>
              <a:rPr lang="en-US" sz="1900" dirty="0" err="1">
                <a:solidFill>
                  <a:srgbClr val="050E17"/>
                </a:solidFill>
                <a:latin typeface="Segoe UI"/>
                <a:cs typeface="Segoe UI"/>
              </a:rPr>
              <a:t>thường</a:t>
            </a:r>
            <a:r>
              <a:rPr lang="en-US" sz="1900" dirty="0">
                <a:solidFill>
                  <a:srgbClr val="050E17"/>
                </a:solidFill>
                <a:latin typeface="Segoe UI"/>
                <a:cs typeface="Segoe UI"/>
              </a:rPr>
              <a:t> </a:t>
            </a:r>
            <a:r>
              <a:rPr lang="en-US" sz="1900" dirty="0" err="1">
                <a:solidFill>
                  <a:srgbClr val="050E17"/>
                </a:solidFill>
                <a:latin typeface="Segoe UI"/>
                <a:cs typeface="Segoe UI"/>
              </a:rPr>
              <a:t>là</a:t>
            </a:r>
            <a:r>
              <a:rPr lang="en-US" sz="1900" dirty="0">
                <a:solidFill>
                  <a:srgbClr val="050E17"/>
                </a:solidFill>
                <a:latin typeface="Segoe UI"/>
                <a:cs typeface="Segoe UI"/>
              </a:rPr>
              <a:t> </a:t>
            </a:r>
            <a:r>
              <a:rPr lang="en-US" sz="1900" dirty="0" err="1">
                <a:solidFill>
                  <a:srgbClr val="050E17"/>
                </a:solidFill>
                <a:latin typeface="Segoe UI"/>
                <a:cs typeface="Segoe UI"/>
              </a:rPr>
              <a:t>các</a:t>
            </a:r>
            <a:r>
              <a:rPr lang="en-US" sz="1900" dirty="0">
                <a:solidFill>
                  <a:srgbClr val="050E17"/>
                </a:solidFill>
                <a:latin typeface="Segoe UI"/>
                <a:cs typeface="Segoe UI"/>
              </a:rPr>
              <a:t> tin </a:t>
            </a:r>
            <a:r>
              <a:rPr lang="en-US" sz="1900" dirty="0" err="1">
                <a:solidFill>
                  <a:srgbClr val="050E17"/>
                </a:solidFill>
                <a:latin typeface="Segoe UI"/>
                <a:cs typeface="Segoe UI"/>
              </a:rPr>
              <a:t>nhắn</a:t>
            </a:r>
            <a:r>
              <a:rPr lang="en-US" sz="1900" dirty="0">
                <a:solidFill>
                  <a:srgbClr val="050E17"/>
                </a:solidFill>
                <a:latin typeface="Segoe UI"/>
                <a:cs typeface="Segoe UI"/>
              </a:rPr>
              <a:t> </a:t>
            </a:r>
            <a:r>
              <a:rPr lang="en-US" sz="1900" dirty="0" err="1">
                <a:solidFill>
                  <a:srgbClr val="050E17"/>
                </a:solidFill>
                <a:latin typeface="Segoe UI"/>
                <a:cs typeface="Segoe UI"/>
              </a:rPr>
              <a:t>quảng</a:t>
            </a:r>
            <a:r>
              <a:rPr lang="en-US" sz="1900" dirty="0">
                <a:solidFill>
                  <a:srgbClr val="050E17"/>
                </a:solidFill>
                <a:latin typeface="Segoe UI"/>
                <a:cs typeface="Segoe UI"/>
              </a:rPr>
              <a:t> </a:t>
            </a:r>
            <a:r>
              <a:rPr lang="en-US" sz="1900" dirty="0" err="1">
                <a:solidFill>
                  <a:srgbClr val="050E17"/>
                </a:solidFill>
                <a:latin typeface="Segoe UI"/>
                <a:cs typeface="Segoe UI"/>
              </a:rPr>
              <a:t>cáo</a:t>
            </a:r>
            <a:r>
              <a:rPr lang="en-US" sz="1900" dirty="0">
                <a:solidFill>
                  <a:srgbClr val="050E17"/>
                </a:solidFill>
                <a:latin typeface="Segoe UI"/>
                <a:cs typeface="Segoe UI"/>
              </a:rPr>
              <a:t>, email, </a:t>
            </a:r>
            <a:r>
              <a:rPr lang="en-US" sz="1900" dirty="0" err="1">
                <a:solidFill>
                  <a:srgbClr val="050E17"/>
                </a:solidFill>
                <a:latin typeface="Segoe UI"/>
                <a:cs typeface="Segoe UI"/>
              </a:rPr>
              <a:t>hoặc</a:t>
            </a:r>
            <a:r>
              <a:rPr lang="en-US" sz="1900" dirty="0">
                <a:solidFill>
                  <a:srgbClr val="050E17"/>
                </a:solidFill>
                <a:latin typeface="Segoe UI"/>
                <a:cs typeface="Segoe UI"/>
              </a:rPr>
              <a:t> </a:t>
            </a:r>
            <a:r>
              <a:rPr lang="en-US" sz="1900" dirty="0" err="1">
                <a:solidFill>
                  <a:srgbClr val="050E17"/>
                </a:solidFill>
                <a:latin typeface="Segoe UI"/>
                <a:cs typeface="Segoe UI"/>
              </a:rPr>
              <a:t>thông</a:t>
            </a:r>
            <a:r>
              <a:rPr lang="en-US" sz="1900" dirty="0">
                <a:solidFill>
                  <a:srgbClr val="050E17"/>
                </a:solidFill>
                <a:latin typeface="Segoe UI"/>
                <a:cs typeface="Segoe UI"/>
              </a:rPr>
              <a:t> </a:t>
            </a:r>
            <a:r>
              <a:rPr lang="en-US" sz="1900" dirty="0" err="1">
                <a:solidFill>
                  <a:srgbClr val="050E17"/>
                </a:solidFill>
                <a:latin typeface="Segoe UI"/>
                <a:cs typeface="Segoe UI"/>
              </a:rPr>
              <a:t>điệp</a:t>
            </a:r>
            <a:r>
              <a:rPr lang="en-US" sz="1900" dirty="0">
                <a:solidFill>
                  <a:srgbClr val="050E17"/>
                </a:solidFill>
                <a:latin typeface="Segoe UI"/>
                <a:cs typeface="Segoe UI"/>
              </a:rPr>
              <a:t> </a:t>
            </a:r>
            <a:r>
              <a:rPr lang="en-US" sz="1900" dirty="0" err="1">
                <a:solidFill>
                  <a:srgbClr val="050E17"/>
                </a:solidFill>
                <a:latin typeface="Segoe UI"/>
                <a:cs typeface="Segoe UI"/>
              </a:rPr>
              <a:t>không</a:t>
            </a:r>
            <a:r>
              <a:rPr lang="en-US" sz="1900" dirty="0">
                <a:solidFill>
                  <a:srgbClr val="050E17"/>
                </a:solidFill>
                <a:latin typeface="Segoe UI"/>
                <a:cs typeface="Segoe UI"/>
              </a:rPr>
              <a:t> </a:t>
            </a:r>
            <a:r>
              <a:rPr lang="en-US" sz="1900" dirty="0" err="1">
                <a:solidFill>
                  <a:srgbClr val="050E17"/>
                </a:solidFill>
                <a:latin typeface="Segoe UI"/>
                <a:cs typeface="Segoe UI"/>
              </a:rPr>
              <a:t>mong</a:t>
            </a:r>
            <a:r>
              <a:rPr lang="en-US" sz="1900" dirty="0">
                <a:solidFill>
                  <a:srgbClr val="050E17"/>
                </a:solidFill>
                <a:latin typeface="Segoe UI"/>
                <a:cs typeface="Segoe UI"/>
              </a:rPr>
              <a:t> </a:t>
            </a:r>
            <a:r>
              <a:rPr lang="en-US" sz="1900" dirty="0" err="1">
                <a:solidFill>
                  <a:srgbClr val="050E17"/>
                </a:solidFill>
                <a:latin typeface="Segoe UI"/>
                <a:cs typeface="Segoe UI"/>
              </a:rPr>
              <a:t>muốn</a:t>
            </a:r>
            <a:r>
              <a:rPr lang="en-US" sz="1900" dirty="0">
                <a:solidFill>
                  <a:srgbClr val="050E17"/>
                </a:solidFill>
                <a:latin typeface="Segoe UI"/>
                <a:cs typeface="Segoe UI"/>
              </a:rPr>
              <a:t> </a:t>
            </a:r>
            <a:r>
              <a:rPr lang="en-US" sz="1900" dirty="0" err="1">
                <a:solidFill>
                  <a:srgbClr val="050E17"/>
                </a:solidFill>
                <a:latin typeface="Segoe UI"/>
                <a:cs typeface="Segoe UI"/>
              </a:rPr>
              <a:t>khác</a:t>
            </a:r>
            <a:r>
              <a:rPr lang="en-US" sz="1900" dirty="0">
                <a:solidFill>
                  <a:srgbClr val="050E17"/>
                </a:solidFill>
                <a:latin typeface="Segoe UI"/>
                <a:cs typeface="Segoe UI"/>
              </a:rPr>
              <a:t> </a:t>
            </a:r>
            <a:r>
              <a:rPr lang="en-US" sz="1900" dirty="0" err="1">
                <a:solidFill>
                  <a:srgbClr val="050E17"/>
                </a:solidFill>
                <a:latin typeface="Segoe UI"/>
                <a:cs typeface="Segoe UI"/>
              </a:rPr>
              <a:t>mà</a:t>
            </a:r>
            <a:r>
              <a:rPr lang="en-US" sz="1900" dirty="0">
                <a:solidFill>
                  <a:srgbClr val="050E17"/>
                </a:solidFill>
                <a:latin typeface="Segoe UI"/>
                <a:cs typeface="Segoe UI"/>
              </a:rPr>
              <a:t> </a:t>
            </a:r>
            <a:r>
              <a:rPr lang="en-US" sz="1900" dirty="0" err="1">
                <a:solidFill>
                  <a:srgbClr val="050E17"/>
                </a:solidFill>
                <a:latin typeface="Segoe UI"/>
                <a:cs typeface="Segoe UI"/>
              </a:rPr>
              <a:t>người</a:t>
            </a:r>
            <a:r>
              <a:rPr lang="en-US" sz="1900" dirty="0">
                <a:solidFill>
                  <a:srgbClr val="050E17"/>
                </a:solidFill>
                <a:latin typeface="Segoe UI"/>
                <a:cs typeface="Segoe UI"/>
              </a:rPr>
              <a:t> </a:t>
            </a:r>
            <a:r>
              <a:rPr lang="en-US" sz="1900" dirty="0" err="1">
                <a:solidFill>
                  <a:srgbClr val="050E17"/>
                </a:solidFill>
                <a:latin typeface="Segoe UI"/>
                <a:cs typeface="Segoe UI"/>
              </a:rPr>
              <a:t>nhận</a:t>
            </a:r>
            <a:r>
              <a:rPr lang="en-US" sz="1900" dirty="0">
                <a:solidFill>
                  <a:srgbClr val="050E17"/>
                </a:solidFill>
                <a:latin typeface="Segoe UI"/>
                <a:cs typeface="Segoe UI"/>
              </a:rPr>
              <a:t> </a:t>
            </a:r>
            <a:r>
              <a:rPr lang="en-US" sz="1900" dirty="0" err="1">
                <a:solidFill>
                  <a:srgbClr val="050E17"/>
                </a:solidFill>
                <a:latin typeface="Segoe UI"/>
                <a:cs typeface="Segoe UI"/>
              </a:rPr>
              <a:t>không</a:t>
            </a:r>
            <a:r>
              <a:rPr lang="en-US" sz="1900" dirty="0">
                <a:solidFill>
                  <a:srgbClr val="050E17"/>
                </a:solidFill>
                <a:latin typeface="Segoe UI"/>
                <a:cs typeface="Segoe UI"/>
              </a:rPr>
              <a:t> </a:t>
            </a:r>
            <a:r>
              <a:rPr lang="en-US" sz="1900" dirty="0" err="1">
                <a:solidFill>
                  <a:srgbClr val="050E17"/>
                </a:solidFill>
                <a:latin typeface="Segoe UI"/>
                <a:cs typeface="Segoe UI"/>
              </a:rPr>
              <a:t>muốn</a:t>
            </a:r>
            <a:r>
              <a:rPr lang="en-US" sz="1900" dirty="0">
                <a:solidFill>
                  <a:srgbClr val="050E17"/>
                </a:solidFill>
                <a:latin typeface="Segoe UI"/>
                <a:cs typeface="Segoe UI"/>
              </a:rPr>
              <a:t> </a:t>
            </a:r>
            <a:r>
              <a:rPr lang="en-US" sz="1900" dirty="0" err="1">
                <a:solidFill>
                  <a:srgbClr val="050E17"/>
                </a:solidFill>
                <a:latin typeface="Segoe UI"/>
                <a:cs typeface="Segoe UI"/>
              </a:rPr>
              <a:t>nhận</a:t>
            </a:r>
            <a:r>
              <a:rPr lang="en-US" sz="1900" dirty="0">
                <a:solidFill>
                  <a:srgbClr val="050E17"/>
                </a:solidFill>
                <a:latin typeface="Segoe UI"/>
                <a:cs typeface="Segoe UI"/>
              </a:rPr>
              <a:t>.</a:t>
            </a:r>
          </a:p>
          <a:p>
            <a:pPr>
              <a:lnSpc>
                <a:spcPct val="90000"/>
              </a:lnSpc>
              <a:spcBef>
                <a:spcPts val="810"/>
              </a:spcBef>
            </a:pPr>
            <a:r>
              <a:rPr lang="en-US" sz="1900" dirty="0">
                <a:solidFill>
                  <a:srgbClr val="050E17"/>
                </a:solidFill>
                <a:latin typeface="Segoe UI"/>
                <a:cs typeface="Segoe UI"/>
              </a:rPr>
              <a:t> Spam </a:t>
            </a:r>
            <a:r>
              <a:rPr lang="en-US" sz="1900" dirty="0" err="1">
                <a:solidFill>
                  <a:srgbClr val="050E17"/>
                </a:solidFill>
                <a:latin typeface="Segoe UI"/>
                <a:cs typeface="Segoe UI"/>
              </a:rPr>
              <a:t>thường</a:t>
            </a:r>
            <a:r>
              <a:rPr lang="en-US" sz="1900" dirty="0">
                <a:solidFill>
                  <a:srgbClr val="050E17"/>
                </a:solidFill>
                <a:latin typeface="Segoe UI"/>
                <a:cs typeface="Segoe UI"/>
              </a:rPr>
              <a:t> </a:t>
            </a:r>
            <a:r>
              <a:rPr lang="en-US" sz="1900" dirty="0" err="1">
                <a:solidFill>
                  <a:srgbClr val="050E17"/>
                </a:solidFill>
                <a:latin typeface="Segoe UI"/>
                <a:cs typeface="Segoe UI"/>
              </a:rPr>
              <a:t>được</a:t>
            </a:r>
            <a:r>
              <a:rPr lang="en-US" sz="1900" dirty="0">
                <a:solidFill>
                  <a:srgbClr val="050E17"/>
                </a:solidFill>
                <a:latin typeface="Segoe UI"/>
                <a:cs typeface="Segoe UI"/>
              </a:rPr>
              <a:t> </a:t>
            </a:r>
            <a:r>
              <a:rPr lang="en-US" sz="1900" dirty="0" err="1">
                <a:solidFill>
                  <a:srgbClr val="050E17"/>
                </a:solidFill>
                <a:latin typeface="Segoe UI"/>
                <a:cs typeface="Segoe UI"/>
              </a:rPr>
              <a:t>gửi</a:t>
            </a:r>
            <a:r>
              <a:rPr lang="en-US" sz="1900" dirty="0">
                <a:solidFill>
                  <a:srgbClr val="050E17"/>
                </a:solidFill>
                <a:latin typeface="Segoe UI"/>
                <a:cs typeface="Segoe UI"/>
              </a:rPr>
              <a:t> </a:t>
            </a:r>
            <a:r>
              <a:rPr lang="en-US" sz="1900" dirty="0" err="1">
                <a:solidFill>
                  <a:srgbClr val="050E17"/>
                </a:solidFill>
                <a:latin typeface="Segoe UI"/>
                <a:cs typeface="Segoe UI"/>
              </a:rPr>
              <a:t>bởi</a:t>
            </a:r>
            <a:r>
              <a:rPr lang="en-US" sz="1900" dirty="0">
                <a:solidFill>
                  <a:srgbClr val="050E17"/>
                </a:solidFill>
                <a:latin typeface="Segoe UI"/>
                <a:cs typeface="Segoe UI"/>
              </a:rPr>
              <a:t> </a:t>
            </a:r>
            <a:r>
              <a:rPr lang="en-US" sz="1900" dirty="0" err="1">
                <a:solidFill>
                  <a:srgbClr val="050E17"/>
                </a:solidFill>
                <a:latin typeface="Segoe UI"/>
                <a:cs typeface="Segoe UI"/>
              </a:rPr>
              <a:t>các</a:t>
            </a:r>
            <a:r>
              <a:rPr lang="en-US" sz="1900" dirty="0">
                <a:solidFill>
                  <a:srgbClr val="050E17"/>
                </a:solidFill>
                <a:latin typeface="Segoe UI"/>
                <a:cs typeface="Segoe UI"/>
              </a:rPr>
              <a:t> </a:t>
            </a:r>
            <a:r>
              <a:rPr lang="en-US" sz="1900" dirty="0" err="1">
                <a:solidFill>
                  <a:srgbClr val="050E17"/>
                </a:solidFill>
                <a:latin typeface="Segoe UI"/>
                <a:cs typeface="Segoe UI"/>
              </a:rPr>
              <a:t>nhà</a:t>
            </a:r>
            <a:r>
              <a:rPr lang="en-US" sz="1900" dirty="0">
                <a:solidFill>
                  <a:srgbClr val="050E17"/>
                </a:solidFill>
                <a:latin typeface="Segoe UI"/>
                <a:cs typeface="Segoe UI"/>
              </a:rPr>
              <a:t> </a:t>
            </a:r>
            <a:r>
              <a:rPr lang="en-US" sz="1900" dirty="0" err="1">
                <a:solidFill>
                  <a:srgbClr val="050E17"/>
                </a:solidFill>
                <a:latin typeface="Segoe UI"/>
                <a:cs typeface="Segoe UI"/>
              </a:rPr>
              <a:t>quảng</a:t>
            </a:r>
            <a:r>
              <a:rPr lang="en-US" sz="1900" dirty="0">
                <a:solidFill>
                  <a:srgbClr val="050E17"/>
                </a:solidFill>
                <a:latin typeface="Segoe UI"/>
                <a:cs typeface="Segoe UI"/>
              </a:rPr>
              <a:t> </a:t>
            </a:r>
            <a:r>
              <a:rPr lang="en-US" sz="1900" dirty="0" err="1">
                <a:solidFill>
                  <a:srgbClr val="050E17"/>
                </a:solidFill>
                <a:latin typeface="Segoe UI"/>
                <a:cs typeface="Segoe UI"/>
              </a:rPr>
              <a:t>cáo</a:t>
            </a:r>
            <a:r>
              <a:rPr lang="en-US" sz="1900" dirty="0">
                <a:solidFill>
                  <a:srgbClr val="050E17"/>
                </a:solidFill>
                <a:latin typeface="Segoe UI"/>
                <a:cs typeface="Segoe UI"/>
              </a:rPr>
              <a:t> </a:t>
            </a:r>
            <a:r>
              <a:rPr lang="en-US" sz="1900" dirty="0" err="1">
                <a:solidFill>
                  <a:srgbClr val="050E17"/>
                </a:solidFill>
                <a:latin typeface="Segoe UI"/>
                <a:cs typeface="Segoe UI"/>
              </a:rPr>
              <a:t>hoặc</a:t>
            </a:r>
            <a:r>
              <a:rPr lang="en-US" sz="1900" dirty="0">
                <a:solidFill>
                  <a:srgbClr val="050E17"/>
                </a:solidFill>
                <a:latin typeface="Segoe UI"/>
                <a:cs typeface="Segoe UI"/>
              </a:rPr>
              <a:t> </a:t>
            </a:r>
            <a:r>
              <a:rPr lang="en-US" sz="1900" dirty="0" err="1">
                <a:solidFill>
                  <a:srgbClr val="050E17"/>
                </a:solidFill>
                <a:latin typeface="Segoe UI"/>
                <a:cs typeface="Segoe UI"/>
              </a:rPr>
              <a:t>cá</a:t>
            </a:r>
            <a:r>
              <a:rPr lang="en-US" sz="1900" dirty="0">
                <a:solidFill>
                  <a:srgbClr val="050E17"/>
                </a:solidFill>
                <a:latin typeface="Segoe UI"/>
                <a:cs typeface="Segoe UI"/>
              </a:rPr>
              <a:t> </a:t>
            </a:r>
            <a:r>
              <a:rPr lang="en-US" sz="1900" dirty="0" err="1">
                <a:solidFill>
                  <a:srgbClr val="050E17"/>
                </a:solidFill>
                <a:latin typeface="Segoe UI"/>
                <a:cs typeface="Segoe UI"/>
              </a:rPr>
              <a:t>nhân</a:t>
            </a:r>
            <a:r>
              <a:rPr lang="en-US" sz="1900" dirty="0">
                <a:solidFill>
                  <a:srgbClr val="050E17"/>
                </a:solidFill>
                <a:latin typeface="Segoe UI"/>
                <a:cs typeface="Segoe UI"/>
              </a:rPr>
              <a:t> </a:t>
            </a:r>
            <a:r>
              <a:rPr lang="en-US" sz="1900" dirty="0" err="1">
                <a:solidFill>
                  <a:srgbClr val="050E17"/>
                </a:solidFill>
                <a:latin typeface="Segoe UI"/>
                <a:cs typeface="Segoe UI"/>
              </a:rPr>
              <a:t>có</a:t>
            </a:r>
            <a:r>
              <a:rPr lang="en-US" sz="1900" dirty="0">
                <a:solidFill>
                  <a:srgbClr val="050E17"/>
                </a:solidFill>
                <a:latin typeface="Segoe UI"/>
                <a:cs typeface="Segoe UI"/>
              </a:rPr>
              <a:t> </a:t>
            </a:r>
            <a:r>
              <a:rPr lang="en-US" sz="1900" dirty="0" err="1">
                <a:solidFill>
                  <a:srgbClr val="050E17"/>
                </a:solidFill>
                <a:latin typeface="Segoe UI"/>
                <a:cs typeface="Segoe UI"/>
              </a:rPr>
              <a:t>mục</a:t>
            </a:r>
            <a:r>
              <a:rPr lang="en-US" sz="1900" dirty="0">
                <a:solidFill>
                  <a:srgbClr val="050E17"/>
                </a:solidFill>
                <a:latin typeface="Segoe UI"/>
                <a:cs typeface="Segoe UI"/>
              </a:rPr>
              <a:t> </a:t>
            </a:r>
            <a:r>
              <a:rPr lang="en-US" sz="1900" dirty="0" err="1">
                <a:solidFill>
                  <a:srgbClr val="050E17"/>
                </a:solidFill>
                <a:latin typeface="Segoe UI"/>
                <a:cs typeface="Segoe UI"/>
              </a:rPr>
              <a:t>đích</a:t>
            </a:r>
            <a:r>
              <a:rPr lang="en-US" sz="1900" dirty="0">
                <a:solidFill>
                  <a:srgbClr val="050E17"/>
                </a:solidFill>
                <a:latin typeface="Segoe UI"/>
                <a:cs typeface="Segoe UI"/>
              </a:rPr>
              <a:t> </a:t>
            </a:r>
            <a:r>
              <a:rPr lang="en-US" sz="1900" dirty="0" err="1">
                <a:solidFill>
                  <a:srgbClr val="050E17"/>
                </a:solidFill>
                <a:latin typeface="Segoe UI"/>
                <a:cs typeface="Segoe UI"/>
              </a:rPr>
              <a:t>thương</a:t>
            </a:r>
            <a:r>
              <a:rPr lang="en-US" sz="1900" dirty="0">
                <a:solidFill>
                  <a:srgbClr val="050E17"/>
                </a:solidFill>
                <a:latin typeface="Segoe UI"/>
                <a:cs typeface="Segoe UI"/>
              </a:rPr>
              <a:t> </a:t>
            </a:r>
            <a:r>
              <a:rPr lang="en-US" sz="1900" dirty="0" err="1">
                <a:solidFill>
                  <a:srgbClr val="050E17"/>
                </a:solidFill>
                <a:latin typeface="Segoe UI"/>
                <a:cs typeface="Segoe UI"/>
              </a:rPr>
              <a:t>mại</a:t>
            </a:r>
            <a:r>
              <a:rPr lang="en-US" sz="1900" dirty="0">
                <a:solidFill>
                  <a:srgbClr val="050E17"/>
                </a:solidFill>
                <a:latin typeface="Segoe UI"/>
                <a:cs typeface="Segoe UI"/>
              </a:rPr>
              <a:t> </a:t>
            </a:r>
            <a:r>
              <a:rPr lang="en-US" sz="1900" dirty="0" err="1">
                <a:solidFill>
                  <a:srgbClr val="050E17"/>
                </a:solidFill>
                <a:latin typeface="Segoe UI"/>
                <a:cs typeface="Segoe UI"/>
              </a:rPr>
              <a:t>hoặc</a:t>
            </a:r>
            <a:r>
              <a:rPr lang="en-US" sz="1900" dirty="0">
                <a:solidFill>
                  <a:srgbClr val="050E17"/>
                </a:solidFill>
                <a:latin typeface="Segoe UI"/>
                <a:cs typeface="Segoe UI"/>
              </a:rPr>
              <a:t> </a:t>
            </a:r>
            <a:r>
              <a:rPr lang="en-US" sz="1900" dirty="0" err="1">
                <a:solidFill>
                  <a:srgbClr val="050E17"/>
                </a:solidFill>
                <a:latin typeface="Segoe UI"/>
                <a:cs typeface="Segoe UI"/>
              </a:rPr>
              <a:t>gian</a:t>
            </a:r>
            <a:r>
              <a:rPr lang="en-US" sz="1900" dirty="0">
                <a:solidFill>
                  <a:srgbClr val="050E17"/>
                </a:solidFill>
                <a:latin typeface="Segoe UI"/>
                <a:cs typeface="Segoe UI"/>
              </a:rPr>
              <a:t> </a:t>
            </a:r>
            <a:r>
              <a:rPr lang="en-US" sz="1900" dirty="0" err="1">
                <a:solidFill>
                  <a:srgbClr val="050E17"/>
                </a:solidFill>
                <a:latin typeface="Segoe UI"/>
                <a:cs typeface="Segoe UI"/>
              </a:rPr>
              <a:t>lận</a:t>
            </a:r>
            <a:r>
              <a:rPr lang="en-US" sz="1900" dirty="0">
                <a:solidFill>
                  <a:srgbClr val="050E17"/>
                </a:solidFill>
                <a:latin typeface="Segoe UI"/>
                <a:cs typeface="Segoe UI"/>
              </a:rPr>
              <a:t>. </a:t>
            </a:r>
            <a:r>
              <a:rPr lang="en-US" sz="1900" dirty="0" err="1">
                <a:solidFill>
                  <a:srgbClr val="050E17"/>
                </a:solidFill>
                <a:latin typeface="Segoe UI"/>
                <a:cs typeface="Segoe UI"/>
              </a:rPr>
              <a:t>Nó</a:t>
            </a:r>
            <a:r>
              <a:rPr lang="en-US" sz="1900" dirty="0">
                <a:solidFill>
                  <a:srgbClr val="050E17"/>
                </a:solidFill>
                <a:latin typeface="Segoe UI"/>
                <a:cs typeface="Segoe UI"/>
              </a:rPr>
              <a:t> </a:t>
            </a:r>
            <a:r>
              <a:rPr lang="en-US" sz="1900" dirty="0" err="1">
                <a:solidFill>
                  <a:srgbClr val="050E17"/>
                </a:solidFill>
                <a:latin typeface="Segoe UI"/>
                <a:cs typeface="Segoe UI"/>
              </a:rPr>
              <a:t>có</a:t>
            </a:r>
            <a:r>
              <a:rPr lang="en-US" sz="1900" dirty="0">
                <a:solidFill>
                  <a:srgbClr val="050E17"/>
                </a:solidFill>
                <a:latin typeface="Segoe UI"/>
                <a:cs typeface="Segoe UI"/>
              </a:rPr>
              <a:t> </a:t>
            </a:r>
            <a:r>
              <a:rPr lang="en-US" sz="1900" dirty="0" err="1">
                <a:solidFill>
                  <a:srgbClr val="050E17"/>
                </a:solidFill>
                <a:latin typeface="Segoe UI"/>
                <a:cs typeface="Segoe UI"/>
              </a:rPr>
              <a:t>thể</a:t>
            </a:r>
            <a:r>
              <a:rPr lang="en-US" sz="1900" dirty="0">
                <a:solidFill>
                  <a:srgbClr val="050E17"/>
                </a:solidFill>
                <a:latin typeface="Segoe UI"/>
                <a:cs typeface="Segoe UI"/>
              </a:rPr>
              <a:t> </a:t>
            </a:r>
            <a:r>
              <a:rPr lang="en-US" sz="1900" dirty="0" err="1">
                <a:solidFill>
                  <a:srgbClr val="050E17"/>
                </a:solidFill>
                <a:latin typeface="Segoe UI"/>
                <a:cs typeface="Segoe UI"/>
              </a:rPr>
              <a:t>là</a:t>
            </a:r>
            <a:r>
              <a:rPr lang="en-US" sz="1900" dirty="0">
                <a:solidFill>
                  <a:srgbClr val="050E17"/>
                </a:solidFill>
                <a:latin typeface="Segoe UI"/>
                <a:cs typeface="Segoe UI"/>
              </a:rPr>
              <a:t> </a:t>
            </a:r>
            <a:r>
              <a:rPr lang="en-US" sz="1900" dirty="0" err="1">
                <a:solidFill>
                  <a:srgbClr val="050E17"/>
                </a:solidFill>
                <a:latin typeface="Segoe UI"/>
                <a:cs typeface="Segoe UI"/>
              </a:rPr>
              <a:t>một</a:t>
            </a:r>
            <a:r>
              <a:rPr lang="en-US" sz="1900" dirty="0">
                <a:solidFill>
                  <a:srgbClr val="050E17"/>
                </a:solidFill>
                <a:latin typeface="Segoe UI"/>
                <a:cs typeface="Segoe UI"/>
              </a:rPr>
              <a:t> </a:t>
            </a:r>
            <a:r>
              <a:rPr lang="en-US" sz="1900" dirty="0" err="1">
                <a:solidFill>
                  <a:srgbClr val="050E17"/>
                </a:solidFill>
                <a:latin typeface="Segoe UI"/>
                <a:cs typeface="Segoe UI"/>
              </a:rPr>
              <a:t>cách</a:t>
            </a:r>
            <a:r>
              <a:rPr lang="en-US" sz="1900" dirty="0">
                <a:solidFill>
                  <a:srgbClr val="050E17"/>
                </a:solidFill>
                <a:latin typeface="Segoe UI"/>
                <a:cs typeface="Segoe UI"/>
              </a:rPr>
              <a:t> </a:t>
            </a:r>
            <a:r>
              <a:rPr lang="en-US" sz="1900" dirty="0" err="1">
                <a:solidFill>
                  <a:srgbClr val="050E17"/>
                </a:solidFill>
                <a:latin typeface="Segoe UI"/>
                <a:cs typeface="Segoe UI"/>
              </a:rPr>
              <a:t>để</a:t>
            </a:r>
            <a:r>
              <a:rPr lang="en-US" sz="1900" dirty="0">
                <a:solidFill>
                  <a:srgbClr val="050E17"/>
                </a:solidFill>
                <a:latin typeface="Segoe UI"/>
                <a:cs typeface="Segoe UI"/>
              </a:rPr>
              <a:t> </a:t>
            </a:r>
            <a:r>
              <a:rPr lang="en-US" sz="1900" dirty="0" err="1">
                <a:solidFill>
                  <a:srgbClr val="050E17"/>
                </a:solidFill>
                <a:latin typeface="Segoe UI"/>
                <a:cs typeface="Segoe UI"/>
              </a:rPr>
              <a:t>quảng</a:t>
            </a:r>
            <a:r>
              <a:rPr lang="en-US" sz="1900" dirty="0">
                <a:solidFill>
                  <a:srgbClr val="050E17"/>
                </a:solidFill>
                <a:latin typeface="Segoe UI"/>
                <a:cs typeface="Segoe UI"/>
              </a:rPr>
              <a:t> </a:t>
            </a:r>
            <a:r>
              <a:rPr lang="en-US" sz="1900" dirty="0" err="1">
                <a:solidFill>
                  <a:srgbClr val="050E17"/>
                </a:solidFill>
                <a:latin typeface="Segoe UI"/>
                <a:cs typeface="Segoe UI"/>
              </a:rPr>
              <a:t>cáo</a:t>
            </a:r>
            <a:r>
              <a:rPr lang="en-US" sz="1900" dirty="0">
                <a:solidFill>
                  <a:srgbClr val="050E17"/>
                </a:solidFill>
                <a:latin typeface="Segoe UI"/>
                <a:cs typeface="Segoe UI"/>
              </a:rPr>
              <a:t> </a:t>
            </a:r>
            <a:r>
              <a:rPr lang="en-US" sz="1900" dirty="0" err="1">
                <a:solidFill>
                  <a:srgbClr val="050E17"/>
                </a:solidFill>
                <a:latin typeface="Segoe UI"/>
                <a:cs typeface="Segoe UI"/>
              </a:rPr>
              <a:t>các</a:t>
            </a:r>
            <a:r>
              <a:rPr lang="en-US" sz="1900" dirty="0">
                <a:solidFill>
                  <a:srgbClr val="050E17"/>
                </a:solidFill>
                <a:latin typeface="Segoe UI"/>
                <a:cs typeface="Segoe UI"/>
              </a:rPr>
              <a:t> </a:t>
            </a:r>
            <a:r>
              <a:rPr lang="en-US" sz="1900" dirty="0" err="1">
                <a:solidFill>
                  <a:srgbClr val="050E17"/>
                </a:solidFill>
                <a:latin typeface="Segoe UI"/>
                <a:cs typeface="Segoe UI"/>
              </a:rPr>
              <a:t>sản</a:t>
            </a:r>
            <a:r>
              <a:rPr lang="en-US" sz="1900" dirty="0">
                <a:solidFill>
                  <a:srgbClr val="050E17"/>
                </a:solidFill>
                <a:latin typeface="Segoe UI"/>
                <a:cs typeface="Segoe UI"/>
              </a:rPr>
              <a:t> </a:t>
            </a:r>
            <a:r>
              <a:rPr lang="en-US" sz="1900" dirty="0" err="1">
                <a:solidFill>
                  <a:srgbClr val="050E17"/>
                </a:solidFill>
                <a:latin typeface="Segoe UI"/>
                <a:cs typeface="Segoe UI"/>
              </a:rPr>
              <a:t>phẩm</a:t>
            </a:r>
            <a:r>
              <a:rPr lang="en-US" sz="1900" dirty="0">
                <a:solidFill>
                  <a:srgbClr val="050E17"/>
                </a:solidFill>
                <a:latin typeface="Segoe UI"/>
                <a:cs typeface="Segoe UI"/>
              </a:rPr>
              <a:t>, </a:t>
            </a:r>
            <a:r>
              <a:rPr lang="en-US" sz="1900" dirty="0" err="1">
                <a:solidFill>
                  <a:srgbClr val="050E17"/>
                </a:solidFill>
                <a:latin typeface="Segoe UI"/>
                <a:cs typeface="Segoe UI"/>
              </a:rPr>
              <a:t>dịch</a:t>
            </a:r>
            <a:r>
              <a:rPr lang="en-US" sz="1900" dirty="0">
                <a:solidFill>
                  <a:srgbClr val="050E17"/>
                </a:solidFill>
                <a:latin typeface="Segoe UI"/>
                <a:cs typeface="Segoe UI"/>
              </a:rPr>
              <a:t> </a:t>
            </a:r>
            <a:r>
              <a:rPr lang="en-US" sz="1900" dirty="0" err="1">
                <a:solidFill>
                  <a:srgbClr val="050E17"/>
                </a:solidFill>
                <a:latin typeface="Segoe UI"/>
                <a:cs typeface="Segoe UI"/>
              </a:rPr>
              <a:t>vụ</a:t>
            </a:r>
            <a:r>
              <a:rPr lang="en-US" sz="1900" dirty="0">
                <a:solidFill>
                  <a:srgbClr val="050E17"/>
                </a:solidFill>
                <a:latin typeface="Segoe UI"/>
                <a:cs typeface="Segoe UI"/>
              </a:rPr>
              <a:t> </a:t>
            </a:r>
            <a:r>
              <a:rPr lang="en-US" sz="1900" dirty="0" err="1">
                <a:solidFill>
                  <a:srgbClr val="050E17"/>
                </a:solidFill>
                <a:latin typeface="Segoe UI"/>
                <a:cs typeface="Segoe UI"/>
              </a:rPr>
              <a:t>hoặc</a:t>
            </a:r>
            <a:r>
              <a:rPr lang="en-US" sz="1900" dirty="0">
                <a:solidFill>
                  <a:srgbClr val="050E17"/>
                </a:solidFill>
                <a:latin typeface="Segoe UI"/>
                <a:cs typeface="Segoe UI"/>
              </a:rPr>
              <a:t> </a:t>
            </a:r>
            <a:r>
              <a:rPr lang="en-US" sz="1900" dirty="0" err="1">
                <a:solidFill>
                  <a:srgbClr val="050E17"/>
                </a:solidFill>
                <a:latin typeface="Segoe UI"/>
                <a:cs typeface="Segoe UI"/>
              </a:rPr>
              <a:t>thông</a:t>
            </a:r>
            <a:r>
              <a:rPr lang="en-US" sz="1900" dirty="0">
                <a:solidFill>
                  <a:srgbClr val="050E17"/>
                </a:solidFill>
                <a:latin typeface="Segoe UI"/>
                <a:cs typeface="Segoe UI"/>
              </a:rPr>
              <a:t> </a:t>
            </a:r>
            <a:r>
              <a:rPr lang="en-US" sz="1900" dirty="0" err="1">
                <a:solidFill>
                  <a:srgbClr val="050E17"/>
                </a:solidFill>
                <a:latin typeface="Segoe UI"/>
                <a:cs typeface="Segoe UI"/>
              </a:rPr>
              <a:t>điệp</a:t>
            </a:r>
            <a:r>
              <a:rPr lang="en-US" sz="1900" dirty="0">
                <a:solidFill>
                  <a:srgbClr val="050E17"/>
                </a:solidFill>
                <a:latin typeface="Segoe UI"/>
                <a:cs typeface="Segoe UI"/>
              </a:rPr>
              <a:t> </a:t>
            </a:r>
            <a:r>
              <a:rPr lang="en-US" sz="1900" dirty="0" err="1">
                <a:solidFill>
                  <a:srgbClr val="050E17"/>
                </a:solidFill>
                <a:latin typeface="Segoe UI"/>
                <a:cs typeface="Segoe UI"/>
              </a:rPr>
              <a:t>không</a:t>
            </a:r>
            <a:r>
              <a:rPr lang="en-US" sz="1900" dirty="0">
                <a:solidFill>
                  <a:srgbClr val="050E17"/>
                </a:solidFill>
                <a:latin typeface="Segoe UI"/>
                <a:cs typeface="Segoe UI"/>
              </a:rPr>
              <a:t> </a:t>
            </a:r>
            <a:r>
              <a:rPr lang="en-US" sz="1900" dirty="0" err="1">
                <a:solidFill>
                  <a:srgbClr val="050E17"/>
                </a:solidFill>
                <a:latin typeface="Segoe UI"/>
                <a:cs typeface="Segoe UI"/>
              </a:rPr>
              <a:t>chính</a:t>
            </a:r>
            <a:r>
              <a:rPr lang="en-US" sz="1900" dirty="0">
                <a:solidFill>
                  <a:srgbClr val="050E17"/>
                </a:solidFill>
                <a:latin typeface="Segoe UI"/>
                <a:cs typeface="Segoe UI"/>
              </a:rPr>
              <a:t> </a:t>
            </a:r>
            <a:r>
              <a:rPr lang="en-US" sz="1900" dirty="0" err="1">
                <a:solidFill>
                  <a:srgbClr val="050E17"/>
                </a:solidFill>
                <a:latin typeface="Segoe UI"/>
                <a:cs typeface="Segoe UI"/>
              </a:rPr>
              <a:t>thức</a:t>
            </a:r>
            <a:r>
              <a:rPr lang="en-US" sz="1900" dirty="0">
                <a:solidFill>
                  <a:srgbClr val="050E17"/>
                </a:solidFill>
                <a:latin typeface="Segoe UI"/>
                <a:cs typeface="Segoe UI"/>
              </a:rPr>
              <a:t> </a:t>
            </a:r>
            <a:r>
              <a:rPr lang="en-US" sz="1900" dirty="0" err="1">
                <a:solidFill>
                  <a:srgbClr val="050E17"/>
                </a:solidFill>
                <a:latin typeface="Segoe UI"/>
                <a:cs typeface="Segoe UI"/>
              </a:rPr>
              <a:t>đến</a:t>
            </a:r>
            <a:r>
              <a:rPr lang="en-US" sz="1900" dirty="0">
                <a:solidFill>
                  <a:srgbClr val="050E17"/>
                </a:solidFill>
                <a:latin typeface="Segoe UI"/>
                <a:cs typeface="Segoe UI"/>
              </a:rPr>
              <a:t> </a:t>
            </a:r>
            <a:r>
              <a:rPr lang="en-US" sz="1900" dirty="0" err="1">
                <a:solidFill>
                  <a:srgbClr val="050E17"/>
                </a:solidFill>
                <a:latin typeface="Segoe UI"/>
                <a:cs typeface="Segoe UI"/>
              </a:rPr>
              <a:t>một</a:t>
            </a:r>
            <a:r>
              <a:rPr lang="en-US" sz="1900" dirty="0">
                <a:solidFill>
                  <a:srgbClr val="050E17"/>
                </a:solidFill>
                <a:latin typeface="Segoe UI"/>
                <a:cs typeface="Segoe UI"/>
              </a:rPr>
              <a:t> </a:t>
            </a:r>
            <a:r>
              <a:rPr lang="en-US" sz="1900" dirty="0" err="1">
                <a:solidFill>
                  <a:srgbClr val="050E17"/>
                </a:solidFill>
                <a:latin typeface="Segoe UI"/>
                <a:cs typeface="Segoe UI"/>
              </a:rPr>
              <a:t>số</a:t>
            </a:r>
            <a:r>
              <a:rPr lang="en-US" sz="1900" dirty="0">
                <a:solidFill>
                  <a:srgbClr val="050E17"/>
                </a:solidFill>
                <a:latin typeface="Segoe UI"/>
                <a:cs typeface="Segoe UI"/>
              </a:rPr>
              <a:t> </a:t>
            </a:r>
            <a:r>
              <a:rPr lang="en-US" sz="1900" dirty="0" err="1">
                <a:solidFill>
                  <a:srgbClr val="050E17"/>
                </a:solidFill>
                <a:latin typeface="Segoe UI"/>
                <a:cs typeface="Segoe UI"/>
              </a:rPr>
              <a:t>lượng</a:t>
            </a:r>
            <a:r>
              <a:rPr lang="en-US" sz="1900" dirty="0">
                <a:solidFill>
                  <a:srgbClr val="050E17"/>
                </a:solidFill>
                <a:latin typeface="Segoe UI"/>
                <a:cs typeface="Segoe UI"/>
              </a:rPr>
              <a:t> </a:t>
            </a:r>
            <a:r>
              <a:rPr lang="en-US" sz="1900" dirty="0" err="1">
                <a:solidFill>
                  <a:srgbClr val="050E17"/>
                </a:solidFill>
                <a:latin typeface="Segoe UI"/>
                <a:cs typeface="Segoe UI"/>
              </a:rPr>
              <a:t>lớn</a:t>
            </a:r>
            <a:r>
              <a:rPr lang="en-US" sz="1900" dirty="0">
                <a:solidFill>
                  <a:srgbClr val="050E17"/>
                </a:solidFill>
                <a:latin typeface="Segoe UI"/>
                <a:cs typeface="Segoe UI"/>
              </a:rPr>
              <a:t> </a:t>
            </a:r>
            <a:r>
              <a:rPr lang="en-US" sz="1900" dirty="0" err="1">
                <a:solidFill>
                  <a:srgbClr val="050E17"/>
                </a:solidFill>
                <a:latin typeface="Segoe UI"/>
                <a:cs typeface="Segoe UI"/>
              </a:rPr>
              <a:t>người</a:t>
            </a:r>
            <a:r>
              <a:rPr lang="en-US" sz="1900" dirty="0">
                <a:solidFill>
                  <a:srgbClr val="050E17"/>
                </a:solidFill>
                <a:latin typeface="Segoe UI"/>
                <a:cs typeface="Segoe UI"/>
              </a:rPr>
              <a:t> </a:t>
            </a:r>
            <a:r>
              <a:rPr lang="en-US" sz="1900" dirty="0" err="1">
                <a:solidFill>
                  <a:srgbClr val="050E17"/>
                </a:solidFill>
                <a:latin typeface="Segoe UI"/>
                <a:cs typeface="Segoe UI"/>
              </a:rPr>
              <a:t>dùng</a:t>
            </a:r>
            <a:r>
              <a:rPr lang="en-US" sz="1900" dirty="0">
                <a:solidFill>
                  <a:srgbClr val="050E17"/>
                </a:solidFill>
                <a:latin typeface="Segoe UI"/>
                <a:cs typeface="Segoe UI"/>
              </a:rPr>
              <a:t> </a:t>
            </a:r>
            <a:r>
              <a:rPr lang="en-US" sz="1900" dirty="0" err="1">
                <a:solidFill>
                  <a:srgbClr val="050E17"/>
                </a:solidFill>
                <a:latin typeface="Segoe UI"/>
                <a:cs typeface="Segoe UI"/>
              </a:rPr>
              <a:t>mà</a:t>
            </a:r>
            <a:r>
              <a:rPr lang="en-US" sz="1900" dirty="0">
                <a:solidFill>
                  <a:srgbClr val="050E17"/>
                </a:solidFill>
                <a:latin typeface="Segoe UI"/>
                <a:cs typeface="Segoe UI"/>
              </a:rPr>
              <a:t> </a:t>
            </a:r>
            <a:r>
              <a:rPr lang="en-US" sz="1900" dirty="0" err="1">
                <a:solidFill>
                  <a:srgbClr val="050E17"/>
                </a:solidFill>
                <a:latin typeface="Segoe UI"/>
                <a:cs typeface="Segoe UI"/>
              </a:rPr>
              <a:t>không</a:t>
            </a:r>
            <a:r>
              <a:rPr lang="en-US" sz="1900" dirty="0">
                <a:solidFill>
                  <a:srgbClr val="050E17"/>
                </a:solidFill>
                <a:latin typeface="Segoe UI"/>
                <a:cs typeface="Segoe UI"/>
              </a:rPr>
              <a:t> </a:t>
            </a:r>
            <a:r>
              <a:rPr lang="en-US" sz="1900" dirty="0" err="1">
                <a:solidFill>
                  <a:srgbClr val="050E17"/>
                </a:solidFill>
                <a:latin typeface="Segoe UI"/>
                <a:cs typeface="Segoe UI"/>
              </a:rPr>
              <a:t>được</a:t>
            </a:r>
            <a:r>
              <a:rPr lang="en-US" sz="1900" dirty="0">
                <a:solidFill>
                  <a:srgbClr val="050E17"/>
                </a:solidFill>
                <a:latin typeface="Segoe UI"/>
                <a:cs typeface="Segoe UI"/>
              </a:rPr>
              <a:t> </a:t>
            </a:r>
            <a:r>
              <a:rPr lang="en-US" sz="1900" dirty="0" err="1">
                <a:solidFill>
                  <a:srgbClr val="050E17"/>
                </a:solidFill>
                <a:latin typeface="Segoe UI"/>
                <a:cs typeface="Segoe UI"/>
              </a:rPr>
              <a:t>yêu</a:t>
            </a:r>
            <a:r>
              <a:rPr lang="en-US" sz="1900" dirty="0">
                <a:solidFill>
                  <a:srgbClr val="050E17"/>
                </a:solidFill>
                <a:latin typeface="Segoe UI"/>
                <a:cs typeface="Segoe UI"/>
              </a:rPr>
              <a:t> </a:t>
            </a:r>
            <a:r>
              <a:rPr lang="en-US" sz="1900" dirty="0" err="1">
                <a:solidFill>
                  <a:srgbClr val="050E17"/>
                </a:solidFill>
                <a:latin typeface="Segoe UI"/>
                <a:cs typeface="Segoe UI"/>
              </a:rPr>
              <a:t>cầu</a:t>
            </a:r>
            <a:r>
              <a:rPr lang="en-US" sz="1900" dirty="0">
                <a:solidFill>
                  <a:srgbClr val="050E17"/>
                </a:solidFill>
                <a:latin typeface="Segoe UI"/>
                <a:cs typeface="Segoe UI"/>
              </a:rPr>
              <a:t> </a:t>
            </a:r>
            <a:r>
              <a:rPr lang="en-US" sz="1900" dirty="0" err="1">
                <a:solidFill>
                  <a:srgbClr val="050E17"/>
                </a:solidFill>
                <a:latin typeface="Segoe UI"/>
                <a:cs typeface="Segoe UI"/>
              </a:rPr>
              <a:t>hoặc</a:t>
            </a:r>
            <a:r>
              <a:rPr lang="en-US" sz="1900" dirty="0">
                <a:solidFill>
                  <a:srgbClr val="050E17"/>
                </a:solidFill>
                <a:latin typeface="Segoe UI"/>
                <a:cs typeface="Segoe UI"/>
              </a:rPr>
              <a:t> </a:t>
            </a:r>
            <a:r>
              <a:rPr lang="en-US" sz="1900" dirty="0" err="1">
                <a:solidFill>
                  <a:srgbClr val="050E17"/>
                </a:solidFill>
                <a:latin typeface="Segoe UI"/>
                <a:cs typeface="Segoe UI"/>
              </a:rPr>
              <a:t>chấp</a:t>
            </a:r>
            <a:r>
              <a:rPr lang="en-US" sz="1900" dirty="0">
                <a:solidFill>
                  <a:srgbClr val="050E17"/>
                </a:solidFill>
                <a:latin typeface="Segoe UI"/>
                <a:cs typeface="Segoe UI"/>
              </a:rPr>
              <a:t> </a:t>
            </a:r>
            <a:r>
              <a:rPr lang="en-US" sz="1900" dirty="0" err="1">
                <a:solidFill>
                  <a:srgbClr val="050E17"/>
                </a:solidFill>
                <a:latin typeface="Segoe UI"/>
                <a:cs typeface="Segoe UI"/>
              </a:rPr>
              <a:t>thuận</a:t>
            </a:r>
            <a:r>
              <a:rPr lang="en-US" sz="1900" dirty="0">
                <a:solidFill>
                  <a:srgbClr val="050E17"/>
                </a:solidFill>
                <a:latin typeface="Segoe UI"/>
                <a:cs typeface="Segoe UI"/>
              </a:rPr>
              <a:t>.</a:t>
            </a:r>
          </a:p>
          <a:p>
            <a:pPr>
              <a:lnSpc>
                <a:spcPct val="90000"/>
              </a:lnSpc>
              <a:spcBef>
                <a:spcPts val="1000"/>
              </a:spcBef>
            </a:pPr>
            <a:endParaRPr lang="en-US" sz="2400" dirty="0">
              <a:solidFill>
                <a:srgbClr val="050E17"/>
              </a:solidFill>
              <a:latin typeface="Cambria"/>
              <a:ea typeface="Cambria"/>
            </a:endParaRPr>
          </a:p>
          <a:p>
            <a:pPr algn="l"/>
            <a:endParaRPr lang="en-US" dirty="0"/>
          </a:p>
        </p:txBody>
      </p:sp>
    </p:spTree>
    <p:extLst>
      <p:ext uri="{BB962C8B-B14F-4D97-AF65-F5344CB8AC3E}">
        <p14:creationId xmlns:p14="http://schemas.microsoft.com/office/powerpoint/2010/main" val="416756082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7182625" y="2038731"/>
            <a:ext cx="5047970" cy="1191712"/>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Arial"/>
                <a:ea typeface="+mj-ea"/>
                <a:cs typeface="Times New Roman"/>
              </a:rPr>
              <a:t>ACCURACY</a:t>
            </a: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23</a:t>
            </a:r>
            <a:endParaRPr lang="en-US" sz="6100" kern="1200" dirty="0">
              <a:solidFill>
                <a:srgbClr val="FFFFFF"/>
              </a:solidFill>
              <a:latin typeface="+mn-lt"/>
              <a:ea typeface="+mn-ea"/>
              <a:cs typeface="Arial"/>
            </a:endParaRPr>
          </a:p>
        </p:txBody>
      </p:sp>
      <p:sp>
        <p:nvSpPr>
          <p:cNvPr id="8" name="TextBox 7">
            <a:extLst>
              <a:ext uri="{FF2B5EF4-FFF2-40B4-BE49-F238E27FC236}">
                <a16:creationId xmlns:a16="http://schemas.microsoft.com/office/drawing/2014/main" id="{916824C5-3D88-00A6-66B1-E8C76F8047A6}"/>
              </a:ext>
            </a:extLst>
          </p:cNvPr>
          <p:cNvSpPr txBox="1"/>
          <p:nvPr/>
        </p:nvSpPr>
        <p:spPr>
          <a:xfrm>
            <a:off x="763882" y="698029"/>
            <a:ext cx="6901274" cy="2259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a:lnSpc>
                <a:spcPct val="90000"/>
              </a:lnSpc>
              <a:spcBef>
                <a:spcPct val="0"/>
              </a:spcBef>
            </a:pPr>
            <a:r>
              <a:rPr lang="vi-VN" sz="2800" dirty="0">
                <a:solidFill>
                  <a:schemeClr val="tx1"/>
                </a:solidFill>
              </a:rPr>
              <a:t>V. </a:t>
            </a:r>
            <a:r>
              <a:rPr lang="en-US" sz="3200" dirty="0" err="1">
                <a:solidFill>
                  <a:schemeClr val="tx1"/>
                </a:solidFill>
              </a:rPr>
              <a:t>Kết</a:t>
            </a:r>
            <a:r>
              <a:rPr lang="en-US" sz="3200" dirty="0">
                <a:solidFill>
                  <a:schemeClr val="tx1"/>
                </a:solidFill>
              </a:rPr>
              <a:t> </a:t>
            </a:r>
            <a:r>
              <a:rPr lang="en-US" sz="3200" dirty="0" err="1">
                <a:solidFill>
                  <a:schemeClr val="tx1"/>
                </a:solidFill>
              </a:rPr>
              <a:t>Quả</a:t>
            </a:r>
            <a:r>
              <a:rPr lang="en-US" sz="3200" dirty="0">
                <a:solidFill>
                  <a:schemeClr val="tx1"/>
                </a:solidFill>
              </a:rPr>
              <a:t> </a:t>
            </a:r>
            <a:r>
              <a:rPr lang="en-US" sz="3200" dirty="0" err="1">
                <a:solidFill>
                  <a:schemeClr val="tx1"/>
                </a:solidFill>
              </a:rPr>
              <a:t>và</a:t>
            </a:r>
            <a:r>
              <a:rPr lang="en-US" sz="3200" dirty="0">
                <a:solidFill>
                  <a:schemeClr val="tx1"/>
                </a:solidFill>
              </a:rPr>
              <a:t> </a:t>
            </a:r>
            <a:r>
              <a:rPr lang="en-US" sz="3200" dirty="0" err="1">
                <a:solidFill>
                  <a:schemeClr val="tx1"/>
                </a:solidFill>
              </a:rPr>
              <a:t>phân</a:t>
            </a:r>
            <a:r>
              <a:rPr lang="en-US" sz="3200" dirty="0">
                <a:solidFill>
                  <a:schemeClr val="tx1"/>
                </a:solidFill>
              </a:rPr>
              <a:t> </a:t>
            </a:r>
            <a:r>
              <a:rPr lang="en-US" sz="3200" dirty="0" err="1">
                <a:solidFill>
                  <a:schemeClr val="tx1"/>
                </a:solidFill>
              </a:rPr>
              <a:t>tích</a:t>
            </a:r>
          </a:p>
          <a:p>
            <a:endParaRPr lang="vi-VN" sz="2800" dirty="0">
              <a:solidFill>
                <a:schemeClr val="tx1"/>
              </a:solidFill>
            </a:endParaRPr>
          </a:p>
          <a:p>
            <a:endParaRPr lang="en-US" sz="2800" dirty="0">
              <a:solidFill>
                <a:schemeClr val="tx1"/>
              </a:solidFill>
            </a:endParaRPr>
          </a:p>
          <a:p>
            <a:endParaRPr lang="vi-VN" sz="2800" dirty="0">
              <a:solidFill>
                <a:schemeClr val="tx1"/>
              </a:solidFill>
            </a:endParaRPr>
          </a:p>
          <a:p>
            <a:endParaRPr lang="en-US" sz="2800" dirty="0">
              <a:solidFill>
                <a:schemeClr val="tx1"/>
              </a:solidFill>
            </a:endParaRPr>
          </a:p>
        </p:txBody>
      </p:sp>
      <p:pic>
        <p:nvPicPr>
          <p:cNvPr id="9" name="Picture 9">
            <a:extLst>
              <a:ext uri="{FF2B5EF4-FFF2-40B4-BE49-F238E27FC236}">
                <a16:creationId xmlns:a16="http://schemas.microsoft.com/office/drawing/2014/main" id="{1C5A5F62-FD2A-CCBF-D105-3C629E7F7BB4}"/>
              </a:ext>
            </a:extLst>
          </p:cNvPr>
          <p:cNvPicPr>
            <a:picLocks noChangeAspect="1"/>
          </p:cNvPicPr>
          <p:nvPr/>
        </p:nvPicPr>
        <p:blipFill>
          <a:blip r:embed="rId2"/>
          <a:stretch>
            <a:fillRect/>
          </a:stretch>
        </p:blipFill>
        <p:spPr>
          <a:xfrm>
            <a:off x="1450622" y="1678700"/>
            <a:ext cx="5132681" cy="3876896"/>
          </a:xfrm>
          <a:prstGeom prst="rect">
            <a:avLst/>
          </a:prstGeom>
        </p:spPr>
      </p:pic>
    </p:spTree>
    <p:extLst>
      <p:ext uri="{BB962C8B-B14F-4D97-AF65-F5344CB8AC3E}">
        <p14:creationId xmlns:p14="http://schemas.microsoft.com/office/powerpoint/2010/main" val="30821551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7398995" y="2010509"/>
            <a:ext cx="4624637" cy="1191712"/>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Arial"/>
                <a:ea typeface="+mj-ea"/>
                <a:cs typeface="Times New Roman"/>
              </a:rPr>
              <a:t>RF &amp; LR</a:t>
            </a: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23</a:t>
            </a:r>
            <a:endParaRPr lang="en-US" sz="6100" kern="1200" dirty="0">
              <a:solidFill>
                <a:srgbClr val="FFFFFF"/>
              </a:solidFill>
              <a:latin typeface="+mn-lt"/>
              <a:ea typeface="+mn-ea"/>
              <a:cs typeface="Arial"/>
            </a:endParaRPr>
          </a:p>
        </p:txBody>
      </p:sp>
      <p:sp>
        <p:nvSpPr>
          <p:cNvPr id="8" name="TextBox 7">
            <a:extLst>
              <a:ext uri="{FF2B5EF4-FFF2-40B4-BE49-F238E27FC236}">
                <a16:creationId xmlns:a16="http://schemas.microsoft.com/office/drawing/2014/main" id="{916824C5-3D88-00A6-66B1-E8C76F8047A6}"/>
              </a:ext>
            </a:extLst>
          </p:cNvPr>
          <p:cNvSpPr txBox="1"/>
          <p:nvPr/>
        </p:nvSpPr>
        <p:spPr>
          <a:xfrm>
            <a:off x="763882" y="698029"/>
            <a:ext cx="6901274" cy="2259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a:lnSpc>
                <a:spcPct val="90000"/>
              </a:lnSpc>
              <a:spcBef>
                <a:spcPct val="0"/>
              </a:spcBef>
            </a:pPr>
            <a:r>
              <a:rPr lang="vi-VN" sz="2800" dirty="0">
                <a:solidFill>
                  <a:schemeClr val="tx1"/>
                </a:solidFill>
              </a:rPr>
              <a:t>V. </a:t>
            </a:r>
            <a:r>
              <a:rPr lang="en-US" sz="3200" dirty="0" err="1">
                <a:solidFill>
                  <a:schemeClr val="tx1"/>
                </a:solidFill>
              </a:rPr>
              <a:t>Kết</a:t>
            </a:r>
            <a:r>
              <a:rPr lang="en-US" sz="3200" dirty="0">
                <a:solidFill>
                  <a:schemeClr val="tx1"/>
                </a:solidFill>
              </a:rPr>
              <a:t> </a:t>
            </a:r>
            <a:r>
              <a:rPr lang="en-US" sz="3200" dirty="0" err="1">
                <a:solidFill>
                  <a:schemeClr val="tx1"/>
                </a:solidFill>
              </a:rPr>
              <a:t>Quả</a:t>
            </a:r>
            <a:r>
              <a:rPr lang="en-US" sz="3200" dirty="0">
                <a:solidFill>
                  <a:schemeClr val="tx1"/>
                </a:solidFill>
              </a:rPr>
              <a:t> </a:t>
            </a:r>
            <a:r>
              <a:rPr lang="en-US" sz="3200" dirty="0" err="1">
                <a:solidFill>
                  <a:schemeClr val="tx1"/>
                </a:solidFill>
              </a:rPr>
              <a:t>và</a:t>
            </a:r>
            <a:r>
              <a:rPr lang="en-US" sz="3200" dirty="0">
                <a:solidFill>
                  <a:schemeClr val="tx1"/>
                </a:solidFill>
              </a:rPr>
              <a:t> </a:t>
            </a:r>
            <a:r>
              <a:rPr lang="en-US" sz="3200" dirty="0" err="1">
                <a:solidFill>
                  <a:schemeClr val="tx1"/>
                </a:solidFill>
              </a:rPr>
              <a:t>phân</a:t>
            </a:r>
            <a:r>
              <a:rPr lang="en-US" sz="3200" dirty="0">
                <a:solidFill>
                  <a:schemeClr val="tx1"/>
                </a:solidFill>
              </a:rPr>
              <a:t> </a:t>
            </a:r>
            <a:r>
              <a:rPr lang="en-US" sz="3200" dirty="0" err="1">
                <a:solidFill>
                  <a:schemeClr val="tx1"/>
                </a:solidFill>
              </a:rPr>
              <a:t>tích</a:t>
            </a:r>
          </a:p>
          <a:p>
            <a:endParaRPr lang="vi-VN" sz="2800" dirty="0">
              <a:solidFill>
                <a:schemeClr val="tx1"/>
              </a:solidFill>
            </a:endParaRPr>
          </a:p>
          <a:p>
            <a:endParaRPr lang="en-US" sz="2800" dirty="0">
              <a:solidFill>
                <a:schemeClr val="tx1"/>
              </a:solidFill>
            </a:endParaRPr>
          </a:p>
          <a:p>
            <a:endParaRPr lang="vi-VN" sz="2800" dirty="0">
              <a:solidFill>
                <a:schemeClr val="tx1"/>
              </a:solidFill>
            </a:endParaRPr>
          </a:p>
          <a:p>
            <a:endParaRPr lang="en-US" sz="2800" dirty="0">
              <a:solidFill>
                <a:schemeClr val="tx1"/>
              </a:solidFill>
            </a:endParaRPr>
          </a:p>
        </p:txBody>
      </p:sp>
      <p:pic>
        <p:nvPicPr>
          <p:cNvPr id="4" name="Picture 4">
            <a:extLst>
              <a:ext uri="{FF2B5EF4-FFF2-40B4-BE49-F238E27FC236}">
                <a16:creationId xmlns:a16="http://schemas.microsoft.com/office/drawing/2014/main" id="{CE52BA71-E504-48E2-6537-68AAB04060FC}"/>
              </a:ext>
            </a:extLst>
          </p:cNvPr>
          <p:cNvPicPr>
            <a:picLocks noChangeAspect="1"/>
          </p:cNvPicPr>
          <p:nvPr/>
        </p:nvPicPr>
        <p:blipFill>
          <a:blip r:embed="rId2"/>
          <a:stretch>
            <a:fillRect/>
          </a:stretch>
        </p:blipFill>
        <p:spPr>
          <a:xfrm>
            <a:off x="1535289" y="1717599"/>
            <a:ext cx="5066829" cy="3742654"/>
          </a:xfrm>
          <a:prstGeom prst="rect">
            <a:avLst/>
          </a:prstGeom>
        </p:spPr>
      </p:pic>
    </p:spTree>
    <p:extLst>
      <p:ext uri="{BB962C8B-B14F-4D97-AF65-F5344CB8AC3E}">
        <p14:creationId xmlns:p14="http://schemas.microsoft.com/office/powerpoint/2010/main" val="149011763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7398995" y="2010509"/>
            <a:ext cx="4624637" cy="1191712"/>
          </a:xfrm>
          <a:prstGeom prst="ellipse">
            <a:avLst/>
          </a:prstGeom>
        </p:spPr>
        <p:txBody>
          <a:bodyPr spcFirstLastPara="1" vert="horz" wrap="square" lIns="91440" tIns="45720" rIns="91440" bIns="45720" rtlCol="0" anchor="b" anchorCtr="0">
            <a:noAutofit/>
          </a:bodyPr>
          <a:lstStyle/>
          <a:p>
            <a:pPr algn="ctr"/>
            <a:r>
              <a:rPr lang="en-US" kern="1200" dirty="0">
                <a:solidFill>
                  <a:schemeClr val="tx1"/>
                </a:solidFill>
                <a:latin typeface="Arial"/>
                <a:ea typeface="+mj-ea"/>
                <a:cs typeface="Times New Roman"/>
              </a:rPr>
              <a:t>SVM &amp; NB </a:t>
            </a: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23</a:t>
            </a:r>
            <a:endParaRPr lang="en-US" sz="6100" kern="1200" dirty="0">
              <a:solidFill>
                <a:srgbClr val="FFFFFF"/>
              </a:solidFill>
              <a:latin typeface="+mn-lt"/>
              <a:ea typeface="+mn-ea"/>
              <a:cs typeface="Arial"/>
            </a:endParaRPr>
          </a:p>
        </p:txBody>
      </p:sp>
      <p:sp>
        <p:nvSpPr>
          <p:cNvPr id="8" name="TextBox 7">
            <a:extLst>
              <a:ext uri="{FF2B5EF4-FFF2-40B4-BE49-F238E27FC236}">
                <a16:creationId xmlns:a16="http://schemas.microsoft.com/office/drawing/2014/main" id="{916824C5-3D88-00A6-66B1-E8C76F8047A6}"/>
              </a:ext>
            </a:extLst>
          </p:cNvPr>
          <p:cNvSpPr txBox="1"/>
          <p:nvPr/>
        </p:nvSpPr>
        <p:spPr>
          <a:xfrm>
            <a:off x="763882" y="698029"/>
            <a:ext cx="6901274" cy="2259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a:lnSpc>
                <a:spcPct val="90000"/>
              </a:lnSpc>
              <a:spcBef>
                <a:spcPct val="0"/>
              </a:spcBef>
            </a:pPr>
            <a:r>
              <a:rPr lang="vi-VN" sz="2800" dirty="0">
                <a:solidFill>
                  <a:schemeClr val="tx1"/>
                </a:solidFill>
              </a:rPr>
              <a:t>V. </a:t>
            </a:r>
            <a:r>
              <a:rPr lang="en-US" sz="3200" dirty="0" err="1">
                <a:solidFill>
                  <a:schemeClr val="tx1"/>
                </a:solidFill>
              </a:rPr>
              <a:t>Kết</a:t>
            </a:r>
            <a:r>
              <a:rPr lang="en-US" sz="3200" dirty="0">
                <a:solidFill>
                  <a:schemeClr val="tx1"/>
                </a:solidFill>
              </a:rPr>
              <a:t> </a:t>
            </a:r>
            <a:r>
              <a:rPr lang="en-US" sz="3200" dirty="0" err="1">
                <a:solidFill>
                  <a:schemeClr val="tx1"/>
                </a:solidFill>
              </a:rPr>
              <a:t>Quả</a:t>
            </a:r>
            <a:r>
              <a:rPr lang="en-US" sz="3200" dirty="0">
                <a:solidFill>
                  <a:schemeClr val="tx1"/>
                </a:solidFill>
              </a:rPr>
              <a:t> </a:t>
            </a:r>
            <a:r>
              <a:rPr lang="en-US" sz="3200" dirty="0" err="1">
                <a:solidFill>
                  <a:schemeClr val="tx1"/>
                </a:solidFill>
              </a:rPr>
              <a:t>và</a:t>
            </a:r>
            <a:r>
              <a:rPr lang="en-US" sz="3200" dirty="0">
                <a:solidFill>
                  <a:schemeClr val="tx1"/>
                </a:solidFill>
              </a:rPr>
              <a:t> </a:t>
            </a:r>
            <a:r>
              <a:rPr lang="en-US" sz="3200" dirty="0" err="1">
                <a:solidFill>
                  <a:schemeClr val="tx1"/>
                </a:solidFill>
              </a:rPr>
              <a:t>phân</a:t>
            </a:r>
            <a:r>
              <a:rPr lang="en-US" sz="3200" dirty="0">
                <a:solidFill>
                  <a:schemeClr val="tx1"/>
                </a:solidFill>
              </a:rPr>
              <a:t> </a:t>
            </a:r>
            <a:r>
              <a:rPr lang="en-US" sz="3200" dirty="0" err="1">
                <a:solidFill>
                  <a:schemeClr val="tx1"/>
                </a:solidFill>
              </a:rPr>
              <a:t>tích</a:t>
            </a:r>
          </a:p>
          <a:p>
            <a:endParaRPr lang="vi-VN" sz="2800" dirty="0">
              <a:solidFill>
                <a:schemeClr val="tx1"/>
              </a:solidFill>
            </a:endParaRPr>
          </a:p>
          <a:p>
            <a:endParaRPr lang="en-US" sz="2800" dirty="0">
              <a:solidFill>
                <a:schemeClr val="tx1"/>
              </a:solidFill>
            </a:endParaRPr>
          </a:p>
          <a:p>
            <a:endParaRPr lang="vi-VN" sz="2800" dirty="0">
              <a:solidFill>
                <a:schemeClr val="tx1"/>
              </a:solidFill>
            </a:endParaRPr>
          </a:p>
          <a:p>
            <a:endParaRPr lang="en-US" sz="2800" dirty="0">
              <a:solidFill>
                <a:schemeClr val="tx1"/>
              </a:solidFill>
            </a:endParaRPr>
          </a:p>
        </p:txBody>
      </p:sp>
      <p:pic>
        <p:nvPicPr>
          <p:cNvPr id="5" name="Picture 5">
            <a:extLst>
              <a:ext uri="{FF2B5EF4-FFF2-40B4-BE49-F238E27FC236}">
                <a16:creationId xmlns:a16="http://schemas.microsoft.com/office/drawing/2014/main" id="{EF7ED2F7-E0DC-8408-9BF0-6E884DAAF706}"/>
              </a:ext>
            </a:extLst>
          </p:cNvPr>
          <p:cNvPicPr>
            <a:picLocks noChangeAspect="1"/>
          </p:cNvPicPr>
          <p:nvPr/>
        </p:nvPicPr>
        <p:blipFill>
          <a:blip r:embed="rId2"/>
          <a:stretch>
            <a:fillRect/>
          </a:stretch>
        </p:blipFill>
        <p:spPr>
          <a:xfrm>
            <a:off x="1798696" y="1787035"/>
            <a:ext cx="4464755" cy="3537930"/>
          </a:xfrm>
          <a:prstGeom prst="rect">
            <a:avLst/>
          </a:prstGeom>
        </p:spPr>
      </p:pic>
    </p:spTree>
    <p:extLst>
      <p:ext uri="{BB962C8B-B14F-4D97-AF65-F5344CB8AC3E}">
        <p14:creationId xmlns:p14="http://schemas.microsoft.com/office/powerpoint/2010/main" val="44937225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2AC8-2EAA-9B8C-6EC8-3D2F6E7DCAAB}"/>
              </a:ext>
            </a:extLst>
          </p:cNvPr>
          <p:cNvSpPr>
            <a:spLocks noGrp="1"/>
          </p:cNvSpPr>
          <p:nvPr>
            <p:ph type="title"/>
          </p:nvPr>
        </p:nvSpPr>
        <p:spPr/>
        <p:txBody>
          <a:bodyPr/>
          <a:lstStyle/>
          <a:p>
            <a:r>
              <a:rPr lang="vi-VN" sz="2800" kern="1200">
                <a:solidFill>
                  <a:schemeClr val="tx1"/>
                </a:solidFill>
                <a:latin typeface="Lato"/>
                <a:ea typeface="Lato"/>
                <a:cs typeface="Lato"/>
                <a:sym typeface="Arial"/>
              </a:rPr>
              <a:t>VI. Kết luận</a:t>
            </a:r>
            <a:endParaRPr lang="en-US" sz="2800" kern="1200">
              <a:solidFill>
                <a:schemeClr val="tx1"/>
              </a:solidFill>
              <a:latin typeface="Lato"/>
              <a:ea typeface="Lato"/>
              <a:cs typeface="Lato"/>
              <a:sym typeface="Arial"/>
            </a:endParaRPr>
          </a:p>
        </p:txBody>
      </p:sp>
      <p:sp>
        <p:nvSpPr>
          <p:cNvPr id="4" name="TextBox 3">
            <a:extLst>
              <a:ext uri="{FF2B5EF4-FFF2-40B4-BE49-F238E27FC236}">
                <a16:creationId xmlns:a16="http://schemas.microsoft.com/office/drawing/2014/main" id="{4124F768-D241-7883-A93C-AB92813F0F42}"/>
              </a:ext>
            </a:extLst>
          </p:cNvPr>
          <p:cNvSpPr txBox="1"/>
          <p:nvPr/>
        </p:nvSpPr>
        <p:spPr>
          <a:xfrm>
            <a:off x="1261307" y="1208315"/>
            <a:ext cx="1018988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err="1"/>
              <a:t>Accuracy</a:t>
            </a:r>
            <a:r>
              <a:rPr lang="vi-VN" dirty="0"/>
              <a:t>, </a:t>
            </a:r>
            <a:r>
              <a:rPr lang="vi-VN" err="1"/>
              <a:t>precision</a:t>
            </a:r>
            <a:r>
              <a:rPr lang="vi-VN" dirty="0"/>
              <a:t>, </a:t>
            </a:r>
            <a:r>
              <a:rPr lang="vi-VN" err="1"/>
              <a:t>recall</a:t>
            </a:r>
            <a:r>
              <a:rPr lang="vi-VN" dirty="0"/>
              <a:t>, F-</a:t>
            </a:r>
            <a:r>
              <a:rPr lang="vi-VN" err="1"/>
              <a:t>measure</a:t>
            </a:r>
            <a:r>
              <a:rPr lang="vi-VN" dirty="0"/>
              <a:t> , được sử dụng làm các chỉ số so sánh để đánh giá hiệu suất. Nghiên cứu kết luận rằng các mô hình học máy (LOGISSTIC) hiệu quả hơn trong việc phân loại </a:t>
            </a:r>
            <a:r>
              <a:rPr lang="vi-VN" err="1"/>
              <a:t>email</a:t>
            </a:r>
            <a:r>
              <a:rPr lang="vi-VN" dirty="0"/>
              <a:t> rác tiếng Anh. So sánh, thuật toán LOGISSTIC có tỷ lệ chính xác cao khoảng 97.5% và các gia trị </a:t>
            </a:r>
            <a:r>
              <a:rPr lang="vi-VN" err="1"/>
              <a:t>Precision</a:t>
            </a:r>
            <a:r>
              <a:rPr lang="vi-VN" dirty="0"/>
              <a:t> , </a:t>
            </a:r>
            <a:r>
              <a:rPr lang="vi-VN" err="1"/>
              <a:t>Recall</a:t>
            </a:r>
            <a:r>
              <a:rPr lang="vi-VN" dirty="0"/>
              <a:t> , F-</a:t>
            </a:r>
            <a:r>
              <a:rPr lang="vi-VN" err="1"/>
              <a:t>score</a:t>
            </a:r>
            <a:r>
              <a:rPr lang="vi-VN" dirty="0"/>
              <a:t> cũng tốt hơn với 3 </a:t>
            </a:r>
            <a:r>
              <a:rPr lang="vi-VN" err="1"/>
              <a:t>model</a:t>
            </a:r>
            <a:r>
              <a:rPr lang="vi-VN" dirty="0"/>
              <a:t> khác nữa mà chúng em lấy làm </a:t>
            </a:r>
            <a:r>
              <a:rPr lang="vi-VN" err="1"/>
              <a:t>model</a:t>
            </a:r>
            <a:r>
              <a:rPr lang="vi-VN" dirty="0"/>
              <a:t> </a:t>
            </a:r>
            <a:r>
              <a:rPr lang="vi-VN" err="1"/>
              <a:t>train</a:t>
            </a:r>
            <a:r>
              <a:rPr lang="vi-VN" dirty="0"/>
              <a:t>. </a:t>
            </a:r>
            <a:endParaRPr lang="en-US" dirty="0"/>
          </a:p>
          <a:p>
            <a:endParaRPr lang="vi-VN" dirty="0"/>
          </a:p>
          <a:p>
            <a:endParaRPr lang="vi-VN" dirty="0"/>
          </a:p>
          <a:p>
            <a:endParaRPr lang="vi-VN" dirty="0"/>
          </a:p>
        </p:txBody>
      </p:sp>
      <p:pic>
        <p:nvPicPr>
          <p:cNvPr id="5" name="Picture 5">
            <a:extLst>
              <a:ext uri="{FF2B5EF4-FFF2-40B4-BE49-F238E27FC236}">
                <a16:creationId xmlns:a16="http://schemas.microsoft.com/office/drawing/2014/main" id="{7647F4DA-1623-4ABF-ED9C-A53ABD1BE42C}"/>
              </a:ext>
            </a:extLst>
          </p:cNvPr>
          <p:cNvPicPr>
            <a:picLocks noChangeAspect="1"/>
          </p:cNvPicPr>
          <p:nvPr/>
        </p:nvPicPr>
        <p:blipFill>
          <a:blip r:embed="rId2"/>
          <a:stretch>
            <a:fillRect/>
          </a:stretch>
        </p:blipFill>
        <p:spPr>
          <a:xfrm>
            <a:off x="1830729" y="2082704"/>
            <a:ext cx="7720315" cy="4322694"/>
          </a:xfrm>
          <a:prstGeom prst="rect">
            <a:avLst/>
          </a:prstGeom>
        </p:spPr>
      </p:pic>
    </p:spTree>
    <p:extLst>
      <p:ext uri="{BB962C8B-B14F-4D97-AF65-F5344CB8AC3E}">
        <p14:creationId xmlns:p14="http://schemas.microsoft.com/office/powerpoint/2010/main" val="149869759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0512AC8-2EAA-9B8C-6EC8-3D2F6E7DCAAB}"/>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spcBef>
                <a:spcPct val="0"/>
              </a:spcBef>
            </a:pPr>
            <a:r>
              <a:rPr lang="en-US" sz="5100" kern="1200">
                <a:solidFill>
                  <a:schemeClr val="tx1"/>
                </a:solidFill>
                <a:latin typeface="+mj-lt"/>
                <a:ea typeface="+mj-ea"/>
                <a:cs typeface="+mj-cs"/>
                <a:sym typeface="Arial"/>
              </a:rPr>
              <a:t>THANK YOU </a:t>
            </a:r>
            <a:br>
              <a:rPr lang="en-US" sz="5100" kern="1200">
                <a:solidFill>
                  <a:schemeClr val="tx1"/>
                </a:solidFill>
                <a:latin typeface="+mj-lt"/>
                <a:ea typeface="+mj-ea"/>
                <a:cs typeface="+mj-cs"/>
              </a:rPr>
            </a:br>
            <a:br>
              <a:rPr lang="en-US" sz="5100" kern="1200">
                <a:solidFill>
                  <a:schemeClr val="tx1"/>
                </a:solidFill>
                <a:latin typeface="+mj-lt"/>
                <a:ea typeface="+mj-ea"/>
                <a:cs typeface="+mj-cs"/>
              </a:rPr>
            </a:br>
            <a:r>
              <a:rPr lang="en-US" sz="5100" kern="1200">
                <a:solidFill>
                  <a:schemeClr val="tx1"/>
                </a:solidFill>
                <a:latin typeface="+mj-lt"/>
                <a:ea typeface="+mj-ea"/>
                <a:cs typeface="+mj-cs"/>
              </a:rPr>
              <a:t>ANY QUESTION PLEASE ??? </a:t>
            </a:r>
          </a:p>
        </p:txBody>
      </p:sp>
      <p:sp>
        <p:nvSpPr>
          <p:cNvPr id="47" name="Freeform: Shape 46">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 Bubble">
            <a:extLst>
              <a:ext uri="{FF2B5EF4-FFF2-40B4-BE49-F238E27FC236}">
                <a16:creationId xmlns:a16="http://schemas.microsoft.com/office/drawing/2014/main" id="{B410A4A8-A237-55FA-C82D-AB79DBFEEB8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6651243" y="1848291"/>
            <a:ext cx="4939504" cy="277847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1" name="Freeform: Shape 50">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C5853550-13F3-A4B0-5984-8027116ACFE5}"/>
              </a:ext>
            </a:extLst>
          </p:cNvPr>
          <p:cNvSpPr txBox="1"/>
          <p:nvPr/>
        </p:nvSpPr>
        <p:spPr>
          <a:xfrm>
            <a:off x="486937" y="5681546"/>
            <a:ext cx="6227956"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u="sng" dirty="0">
                <a:solidFill>
                  <a:srgbClr val="0563C1"/>
                </a:solidFill>
                <a:latin typeface="Cambria"/>
                <a:ea typeface="Cambria"/>
                <a:hlinkClick r:id="rId5"/>
              </a:rPr>
              <a:t>https://www.hindawi.com/journals/sp/2021/6508784/#acknowledgments</a:t>
            </a:r>
            <a:endParaRPr lang="en-US" sz="1200">
              <a:latin typeface="Cambria"/>
              <a:ea typeface="Cambria"/>
            </a:endParaRPr>
          </a:p>
          <a:p>
            <a:r>
              <a:rPr lang="vi-VN" sz="1200" u="sng" dirty="0">
                <a:solidFill>
                  <a:srgbClr val="0563C1"/>
                </a:solidFill>
                <a:latin typeface="Cambria"/>
                <a:ea typeface="Cambria"/>
                <a:hlinkClick r:id="rId6"/>
              </a:rPr>
              <a:t>https://www.kaggle.com/datasets/balaka18/email-spam-classification-dataset-csv/code</a:t>
            </a:r>
            <a:endParaRPr lang="en-US" sz="1200">
              <a:latin typeface="Cambria"/>
              <a:ea typeface="Cambria"/>
            </a:endParaRPr>
          </a:p>
          <a:p>
            <a:r>
              <a:rPr lang="vi-VN" sz="1200" u="sng" dirty="0">
                <a:solidFill>
                  <a:srgbClr val="0563C1"/>
                </a:solidFill>
                <a:latin typeface="Cambria"/>
                <a:ea typeface="Cambria"/>
                <a:hlinkClick r:id="rId7"/>
              </a:rPr>
              <a:t>https://scikit-learn.org/stable/supervised_learning.html#supervised-learning</a:t>
            </a:r>
            <a:endParaRPr lang="en-US" sz="1100">
              <a:latin typeface="Calibri"/>
              <a:ea typeface="Calibri"/>
              <a:cs typeface="Calibri"/>
            </a:endParaRPr>
          </a:p>
          <a:p>
            <a:r>
              <a:rPr lang="vi-VN" sz="1200" u="sng" dirty="0">
                <a:solidFill>
                  <a:srgbClr val="0563C1"/>
                </a:solidFill>
                <a:latin typeface="Cambria"/>
                <a:ea typeface="Cambria"/>
                <a:hlinkClick r:id="rId8"/>
              </a:rPr>
              <a:t>https://www.geeksforgeeks.org/</a:t>
            </a:r>
            <a:endParaRPr lang="vi-VN" sz="1200" u="sng">
              <a:solidFill>
                <a:srgbClr val="0563C1"/>
              </a:solidFill>
              <a:latin typeface="Cambria"/>
              <a:ea typeface="Cambria"/>
              <a:cs typeface="Calibri"/>
              <a:hlinkClick r:id="rId8"/>
            </a:endParaRPr>
          </a:p>
          <a:p>
            <a:endParaRPr lang="en-US" dirty="0"/>
          </a:p>
          <a:p>
            <a:endParaRPr lang="en-US" dirty="0"/>
          </a:p>
        </p:txBody>
      </p:sp>
    </p:spTree>
    <p:extLst>
      <p:ext uri="{BB962C8B-B14F-4D97-AF65-F5344CB8AC3E}">
        <p14:creationId xmlns:p14="http://schemas.microsoft.com/office/powerpoint/2010/main" val="15470768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7342552" y="1267327"/>
            <a:ext cx="4634043" cy="2847413"/>
          </a:xfrm>
          <a:prstGeom prst="ellipse">
            <a:avLst/>
          </a:prstGeom>
        </p:spPr>
        <p:txBody>
          <a:bodyPr vert="horz" lIns="91440" tIns="45720" rIns="91440" bIns="45720" rtlCol="0" anchor="b">
            <a:normAutofit/>
          </a:bodyPr>
          <a:lstStyle/>
          <a:p>
            <a:r>
              <a:rPr lang="en-US" sz="5100" kern="1200" dirty="0">
                <a:solidFill>
                  <a:schemeClr val="tx1"/>
                </a:solidFill>
                <a:latin typeface="+mj-lt"/>
                <a:ea typeface="+mj-ea"/>
                <a:cs typeface="+mj-cs"/>
              </a:rPr>
              <a:t>Quy Trình</a:t>
            </a:r>
          </a:p>
          <a:p>
            <a:pPr>
              <a:spcBef>
                <a:spcPct val="0"/>
              </a:spcBef>
            </a:pPr>
            <a:endParaRPr lang="en-US" sz="5100" kern="1200" dirty="0">
              <a:solidFill>
                <a:schemeClr val="tx1"/>
              </a:solidFill>
              <a:latin typeface="+mj-lt"/>
              <a:ea typeface="+mj-ea"/>
              <a:cs typeface="Arial"/>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2</a:t>
            </a:r>
          </a:p>
        </p:txBody>
      </p:sp>
      <p:pic>
        <p:nvPicPr>
          <p:cNvPr id="5" name="Picture 5">
            <a:extLst>
              <a:ext uri="{FF2B5EF4-FFF2-40B4-BE49-F238E27FC236}">
                <a16:creationId xmlns:a16="http://schemas.microsoft.com/office/drawing/2014/main" id="{A9BB5475-5F18-2523-3F39-6777196204FB}"/>
              </a:ext>
            </a:extLst>
          </p:cNvPr>
          <p:cNvPicPr>
            <a:picLocks noChangeAspect="1"/>
          </p:cNvPicPr>
          <p:nvPr/>
        </p:nvPicPr>
        <p:blipFill>
          <a:blip r:embed="rId2"/>
          <a:stretch>
            <a:fillRect/>
          </a:stretch>
        </p:blipFill>
        <p:spPr>
          <a:xfrm>
            <a:off x="2033881" y="729313"/>
            <a:ext cx="3589866" cy="5361743"/>
          </a:xfrm>
          <a:prstGeom prst="rect">
            <a:avLst/>
          </a:prstGeom>
        </p:spPr>
      </p:pic>
    </p:spTree>
    <p:extLst>
      <p:ext uri="{BB962C8B-B14F-4D97-AF65-F5344CB8AC3E}">
        <p14:creationId xmlns:p14="http://schemas.microsoft.com/office/powerpoint/2010/main" val="54836116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665217" y="1455475"/>
            <a:ext cx="6252117" cy="3167265"/>
          </a:xfrm>
          <a:prstGeom prst="ellipse">
            <a:avLst/>
          </a:prstGeom>
        </p:spPr>
        <p:txBody>
          <a:bodyPr vert="horz" lIns="91440" tIns="45720" rIns="91440" bIns="45720" rtlCol="0" anchor="b">
            <a:normAutofit/>
          </a:bodyPr>
          <a:lstStyle/>
          <a:p>
            <a:r>
              <a:rPr lang="en-US" kern="1200" dirty="0">
                <a:solidFill>
                  <a:schemeClr val="tx1"/>
                </a:solidFill>
                <a:latin typeface="+mj-lt"/>
                <a:ea typeface="+mj-ea"/>
                <a:cs typeface="+mj-cs"/>
              </a:rPr>
              <a:t>II. Methodology</a:t>
            </a:r>
            <a:br>
              <a:rPr lang="en-US" kern="1200" dirty="0">
                <a:latin typeface="+mj-lt"/>
                <a:ea typeface="+mj-ea"/>
                <a:cs typeface="Arial"/>
              </a:rPr>
            </a:br>
            <a:endParaRPr lang="en-US" kern="1200">
              <a:solidFill>
                <a:srgbClr val="FFFFFF"/>
              </a:solidFill>
              <a:latin typeface="+mj-lt"/>
              <a:ea typeface="+mj-ea"/>
              <a:cs typeface="Arial"/>
            </a:endParaRPr>
          </a:p>
          <a:p>
            <a:pPr>
              <a:spcBef>
                <a:spcPct val="0"/>
              </a:spcBef>
            </a:pPr>
            <a:endParaRPr lang="en-US" kern="1200" dirty="0">
              <a:solidFill>
                <a:schemeClr val="tx1"/>
              </a:solidFill>
              <a:latin typeface="+mj-lt"/>
              <a:ea typeface="+mj-ea"/>
              <a:cs typeface="Arial"/>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3</a:t>
            </a:r>
            <a:endParaRPr lang="en-US" sz="6100" kern="1200" dirty="0">
              <a:solidFill>
                <a:srgbClr val="FFFFFF"/>
              </a:solidFill>
              <a:latin typeface="+mn-lt"/>
              <a:ea typeface="+mn-ea"/>
              <a:cs typeface="Arial"/>
            </a:endParaRPr>
          </a:p>
        </p:txBody>
      </p:sp>
      <p:sp>
        <p:nvSpPr>
          <p:cNvPr id="5" name="TextBox 1">
            <a:extLst>
              <a:ext uri="{FF2B5EF4-FFF2-40B4-BE49-F238E27FC236}">
                <a16:creationId xmlns:a16="http://schemas.microsoft.com/office/drawing/2014/main" id="{D4378DD6-CFB6-FC83-25BC-F0F22C60AFF0}"/>
              </a:ext>
            </a:extLst>
          </p:cNvPr>
          <p:cNvSpPr txBox="1"/>
          <p:nvPr/>
        </p:nvSpPr>
        <p:spPr>
          <a:xfrm>
            <a:off x="1463491" y="1171865"/>
            <a:ext cx="3379400" cy="769441"/>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lang="vi-VN" sz="4400" kern="1200" dirty="0">
                <a:solidFill>
                  <a:schemeClr val="tx1"/>
                </a:solidFill>
                <a:latin typeface="Times New Roman"/>
                <a:ea typeface="+mj-ea"/>
                <a:cs typeface="Times New Roman"/>
                <a:sym typeface="Questrial"/>
              </a:rPr>
              <a:t>2.1. D</a:t>
            </a:r>
            <a:r>
              <a:rPr lang="en-US" sz="4400" kern="1200" err="1">
                <a:solidFill>
                  <a:schemeClr val="tx1"/>
                </a:solidFill>
                <a:latin typeface="+mj-lt"/>
                <a:ea typeface="+mj-ea"/>
                <a:cs typeface="+mj-cs"/>
                <a:sym typeface="Questrial"/>
              </a:rPr>
              <a:t>ataset</a:t>
            </a:r>
            <a:endParaRPr lang="en-US" sz="4400" kern="1200">
              <a:solidFill>
                <a:schemeClr val="tx1"/>
              </a:solidFill>
              <a:latin typeface="+mj-lt"/>
              <a:ea typeface="+mj-ea"/>
              <a:cs typeface="+mj-cs"/>
              <a:sym typeface="Questrial"/>
            </a:endParaRPr>
          </a:p>
        </p:txBody>
      </p:sp>
      <p:sp>
        <p:nvSpPr>
          <p:cNvPr id="6" name="TextBox 1">
            <a:extLst>
              <a:ext uri="{FF2B5EF4-FFF2-40B4-BE49-F238E27FC236}">
                <a16:creationId xmlns:a16="http://schemas.microsoft.com/office/drawing/2014/main" id="{8AE2A65E-7192-B34E-EA3E-2A80FF1B78ED}"/>
              </a:ext>
            </a:extLst>
          </p:cNvPr>
          <p:cNvSpPr txBox="1"/>
          <p:nvPr/>
        </p:nvSpPr>
        <p:spPr>
          <a:xfrm>
            <a:off x="1549189" y="1936955"/>
            <a:ext cx="5105098" cy="7017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lang="en-US" sz="1320">
                <a:solidFill>
                  <a:srgbClr val="050E17"/>
                </a:solidFill>
                <a:latin typeface="-apple-system"/>
              </a:rPr>
              <a:t>     </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Dữ</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liệu</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thu</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từ</a:t>
            </a:r>
            <a:r>
              <a:rPr lang="en-US" sz="1320" kern="1200">
                <a:solidFill>
                  <a:srgbClr val="050E17"/>
                </a:solidFill>
                <a:latin typeface="Cambria"/>
                <a:ea typeface="Cambria"/>
                <a:cs typeface="Lato"/>
              </a:rPr>
              <a:t> Kaggle, </a:t>
            </a:r>
            <a:r>
              <a:rPr lang="en-US" sz="1320" kern="1200" err="1">
                <a:solidFill>
                  <a:srgbClr val="050E17"/>
                </a:solidFill>
                <a:latin typeface="Cambria"/>
                <a:ea typeface="Cambria"/>
                <a:cs typeface="Lato"/>
              </a:rPr>
              <a:t>lưu</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trữ</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dưới</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dạng</a:t>
            </a:r>
            <a:r>
              <a:rPr lang="en-US" sz="1320" kern="1200">
                <a:solidFill>
                  <a:srgbClr val="050E17"/>
                </a:solidFill>
                <a:latin typeface="Cambria"/>
                <a:ea typeface="Cambria"/>
                <a:cs typeface="Lato"/>
              </a:rPr>
              <a:t> CSV </a:t>
            </a:r>
            <a:r>
              <a:rPr lang="en-US" sz="1320" kern="1200" err="1">
                <a:solidFill>
                  <a:srgbClr val="050E17"/>
                </a:solidFill>
                <a:latin typeface="Cambria"/>
                <a:ea typeface="Cambria"/>
                <a:cs typeface="Lato"/>
              </a:rPr>
              <a:t>bằng</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tiếng</a:t>
            </a:r>
            <a:r>
              <a:rPr lang="en-US" sz="1320" kern="1200">
                <a:solidFill>
                  <a:srgbClr val="050E17"/>
                </a:solidFill>
                <a:latin typeface="Cambria"/>
                <a:ea typeface="Cambria"/>
                <a:cs typeface="Lato"/>
              </a:rPr>
              <a:t> Anh </a:t>
            </a:r>
            <a:r>
              <a:rPr lang="en-US" sz="1320" kern="1200" err="1">
                <a:solidFill>
                  <a:srgbClr val="050E17"/>
                </a:solidFill>
                <a:latin typeface="Cambria"/>
                <a:ea typeface="Cambria"/>
                <a:cs typeface="Lato"/>
              </a:rPr>
              <a:t>và</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phân</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thành</a:t>
            </a:r>
            <a:r>
              <a:rPr lang="en-US" sz="1320" kern="1200">
                <a:solidFill>
                  <a:srgbClr val="050E17"/>
                </a:solidFill>
                <a:latin typeface="Cambria"/>
                <a:ea typeface="Cambria"/>
                <a:cs typeface="Lato"/>
              </a:rPr>
              <a:t> 2 </a:t>
            </a:r>
            <a:r>
              <a:rPr lang="en-US" sz="1320" kern="1200" err="1">
                <a:solidFill>
                  <a:srgbClr val="050E17"/>
                </a:solidFill>
                <a:latin typeface="Cambria"/>
                <a:ea typeface="Cambria"/>
                <a:cs typeface="Lato"/>
              </a:rPr>
              <a:t>loại</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thư</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rác</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và</a:t>
            </a:r>
            <a:r>
              <a:rPr lang="en-US" sz="1320" kern="1200">
                <a:solidFill>
                  <a:srgbClr val="050E17"/>
                </a:solidFill>
                <a:latin typeface="Cambria"/>
                <a:ea typeface="Cambria"/>
                <a:cs typeface="Lato"/>
              </a:rPr>
              <a:t> ham. Mô </a:t>
            </a:r>
            <a:r>
              <a:rPr lang="en-US" sz="1320" kern="1200" err="1">
                <a:solidFill>
                  <a:srgbClr val="050E17"/>
                </a:solidFill>
                <a:latin typeface="Cambria"/>
                <a:ea typeface="Cambria"/>
                <a:cs typeface="Lato"/>
              </a:rPr>
              <a:t>hình</a:t>
            </a:r>
            <a:r>
              <a:rPr lang="en-US" sz="1320" kern="1200">
                <a:solidFill>
                  <a:srgbClr val="050E17"/>
                </a:solidFill>
                <a:latin typeface="Cambria"/>
                <a:ea typeface="Cambria"/>
                <a:cs typeface="Lato"/>
              </a:rPr>
              <a:t> ML </a:t>
            </a:r>
            <a:r>
              <a:rPr lang="en-US" sz="1320" kern="1200" err="1">
                <a:solidFill>
                  <a:srgbClr val="050E17"/>
                </a:solidFill>
                <a:latin typeface="Cambria"/>
                <a:ea typeface="Cambria"/>
                <a:cs typeface="Lato"/>
              </a:rPr>
              <a:t>sử</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dụng</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để</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phân</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loại</a:t>
            </a:r>
            <a:r>
              <a:rPr lang="en-US" sz="1320" kern="1200">
                <a:solidFill>
                  <a:srgbClr val="050E17"/>
                </a:solidFill>
                <a:latin typeface="Cambria"/>
                <a:ea typeface="Cambria"/>
                <a:cs typeface="Lato"/>
              </a:rPr>
              <a:t> email. </a:t>
            </a:r>
            <a:r>
              <a:rPr lang="en-US" sz="1320" kern="1200" err="1">
                <a:solidFill>
                  <a:srgbClr val="050E17"/>
                </a:solidFill>
                <a:latin typeface="Cambria"/>
                <a:ea typeface="Cambria"/>
                <a:cs typeface="Lato"/>
              </a:rPr>
              <a:t>Cột</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đầu</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tiên</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là</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loại</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cột</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thứ</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hai</a:t>
            </a:r>
            <a:r>
              <a:rPr lang="en-US" sz="1320" kern="1200">
                <a:solidFill>
                  <a:srgbClr val="050E17"/>
                </a:solidFill>
                <a:latin typeface="Cambria"/>
                <a:ea typeface="Cambria"/>
                <a:cs typeface="Lato"/>
              </a:rPr>
              <a:t> </a:t>
            </a:r>
            <a:r>
              <a:rPr lang="en-US" sz="1320" kern="1200" err="1">
                <a:solidFill>
                  <a:srgbClr val="050E17"/>
                </a:solidFill>
                <a:latin typeface="Cambria"/>
                <a:ea typeface="Cambria"/>
                <a:cs typeface="Lato"/>
              </a:rPr>
              <a:t>là</a:t>
            </a:r>
            <a:r>
              <a:rPr lang="en-US" sz="1320" kern="1200">
                <a:solidFill>
                  <a:srgbClr val="050E17"/>
                </a:solidFill>
                <a:latin typeface="Cambria"/>
                <a:ea typeface="Cambria"/>
                <a:cs typeface="Lato"/>
              </a:rPr>
              <a:t> 'Văn </a:t>
            </a:r>
            <a:r>
              <a:rPr lang="en-US" sz="1320" kern="1200" err="1">
                <a:solidFill>
                  <a:srgbClr val="050E17"/>
                </a:solidFill>
                <a:latin typeface="Cambria"/>
                <a:ea typeface="Cambria"/>
                <a:cs typeface="Lato"/>
              </a:rPr>
              <a:t>bản</a:t>
            </a:r>
            <a:r>
              <a:rPr lang="en-US" sz="1320" kern="1200">
                <a:solidFill>
                  <a:srgbClr val="050E17"/>
                </a:solidFill>
                <a:latin typeface="Cambria"/>
                <a:ea typeface="Cambria"/>
                <a:cs typeface="Lato"/>
              </a:rPr>
              <a:t> e-mail.</a:t>
            </a:r>
            <a:endParaRPr lang="en-US" sz="2400" kern="1200">
              <a:solidFill>
                <a:srgbClr val="050E17"/>
              </a:solidFill>
              <a:latin typeface="Cambria"/>
              <a:ea typeface="Cambria"/>
              <a:cs typeface="Lato"/>
            </a:endParaRPr>
          </a:p>
        </p:txBody>
      </p:sp>
      <p:pic>
        <p:nvPicPr>
          <p:cNvPr id="7" name="Picture 7">
            <a:extLst>
              <a:ext uri="{FF2B5EF4-FFF2-40B4-BE49-F238E27FC236}">
                <a16:creationId xmlns:a16="http://schemas.microsoft.com/office/drawing/2014/main" id="{7D004EC1-0462-6AEF-3149-376EBE5E0FE5}"/>
              </a:ext>
            </a:extLst>
          </p:cNvPr>
          <p:cNvPicPr>
            <a:picLocks noChangeAspect="1"/>
          </p:cNvPicPr>
          <p:nvPr/>
        </p:nvPicPr>
        <p:blipFill>
          <a:blip r:embed="rId2"/>
          <a:stretch>
            <a:fillRect/>
          </a:stretch>
        </p:blipFill>
        <p:spPr>
          <a:xfrm>
            <a:off x="1460030" y="2814924"/>
            <a:ext cx="5019792" cy="3213114"/>
          </a:xfrm>
          <a:prstGeom prst="rect">
            <a:avLst/>
          </a:prstGeom>
        </p:spPr>
      </p:pic>
    </p:spTree>
    <p:extLst>
      <p:ext uri="{BB962C8B-B14F-4D97-AF65-F5344CB8AC3E}">
        <p14:creationId xmlns:p14="http://schemas.microsoft.com/office/powerpoint/2010/main" val="333789651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8029293" y="806364"/>
            <a:ext cx="3354636" cy="2847413"/>
          </a:xfrm>
          <a:prstGeom prst="ellipse">
            <a:avLst/>
          </a:prstGeom>
        </p:spPr>
        <p:txBody>
          <a:bodyPr vert="horz" lIns="91440" tIns="45720" rIns="91440" bIns="45720" rtlCol="0" anchor="b">
            <a:normAutofit/>
          </a:bodyPr>
          <a:lstStyle/>
          <a:p>
            <a:pPr>
              <a:spcBef>
                <a:spcPct val="0"/>
              </a:spcBef>
            </a:pPr>
            <a:r>
              <a:rPr lang="en-US" sz="5100" kern="1200">
                <a:solidFill>
                  <a:schemeClr val="tx1"/>
                </a:solidFill>
                <a:latin typeface="+mj-lt"/>
                <a:ea typeface="+mj-ea"/>
                <a:cs typeface="+mj-cs"/>
              </a:rPr>
              <a:t>LABEL</a:t>
            </a:r>
          </a:p>
        </p:txBody>
      </p:sp>
      <p:pic>
        <p:nvPicPr>
          <p:cNvPr id="4" name="Picture 4">
            <a:extLst>
              <a:ext uri="{FF2B5EF4-FFF2-40B4-BE49-F238E27FC236}">
                <a16:creationId xmlns:a16="http://schemas.microsoft.com/office/drawing/2014/main" id="{5BD91E4A-3954-E681-F725-08316A677B66}"/>
              </a:ext>
            </a:extLst>
          </p:cNvPr>
          <p:cNvPicPr>
            <a:picLocks noChangeAspect="1"/>
          </p:cNvPicPr>
          <p:nvPr/>
        </p:nvPicPr>
        <p:blipFill>
          <a:blip r:embed="rId2"/>
          <a:stretch>
            <a:fillRect/>
          </a:stretch>
        </p:blipFill>
        <p:spPr>
          <a:xfrm>
            <a:off x="1390072" y="1266742"/>
            <a:ext cx="5417607" cy="4306998"/>
          </a:xfrm>
          <a:prstGeom prst="rect">
            <a:avLst/>
          </a:prstGeom>
        </p:spPr>
      </p:pic>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4</a:t>
            </a:r>
          </a:p>
        </p:txBody>
      </p:sp>
    </p:spTree>
    <p:extLst>
      <p:ext uri="{BB962C8B-B14F-4D97-AF65-F5344CB8AC3E}">
        <p14:creationId xmlns:p14="http://schemas.microsoft.com/office/powerpoint/2010/main" val="23578125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223071" y="589993"/>
            <a:ext cx="8491080" cy="2847413"/>
          </a:xfrm>
          <a:prstGeom prst="ellipse">
            <a:avLst/>
          </a:prstGeom>
        </p:spPr>
        <p:txBody>
          <a:bodyPr vert="horz" lIns="91440" tIns="45720" rIns="91440" bIns="45720" rtlCol="0" anchor="b">
            <a:normAutofit/>
          </a:bodyPr>
          <a:lstStyle/>
          <a:p>
            <a:pPr>
              <a:spcBef>
                <a:spcPct val="0"/>
              </a:spcBef>
            </a:pPr>
            <a:r>
              <a:rPr lang="en-US" sz="5100" kern="1200" dirty="0">
                <a:solidFill>
                  <a:schemeClr val="tx1"/>
                </a:solidFill>
                <a:latin typeface="+mj-lt"/>
                <a:ea typeface="+mj-ea"/>
                <a:cs typeface="+mj-cs"/>
              </a:rPr>
              <a:t>SPAM WORD</a:t>
            </a:r>
            <a:endParaRPr lang="en-US" dirty="0">
              <a:ea typeface="+mj-ea"/>
              <a:cs typeface="+mj-cs"/>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5</a:t>
            </a:r>
          </a:p>
        </p:txBody>
      </p:sp>
      <p:pic>
        <p:nvPicPr>
          <p:cNvPr id="5" name="Picture 5">
            <a:extLst>
              <a:ext uri="{FF2B5EF4-FFF2-40B4-BE49-F238E27FC236}">
                <a16:creationId xmlns:a16="http://schemas.microsoft.com/office/drawing/2014/main" id="{4F34FF7F-FEF2-3286-8042-9A818FDAABC0}"/>
              </a:ext>
            </a:extLst>
          </p:cNvPr>
          <p:cNvPicPr>
            <a:picLocks noChangeAspect="1"/>
          </p:cNvPicPr>
          <p:nvPr/>
        </p:nvPicPr>
        <p:blipFill>
          <a:blip r:embed="rId2"/>
          <a:stretch>
            <a:fillRect/>
          </a:stretch>
        </p:blipFill>
        <p:spPr>
          <a:xfrm>
            <a:off x="1036696" y="1384050"/>
            <a:ext cx="6186311" cy="3666568"/>
          </a:xfrm>
          <a:prstGeom prst="rect">
            <a:avLst/>
          </a:prstGeom>
        </p:spPr>
      </p:pic>
    </p:spTree>
    <p:extLst>
      <p:ext uri="{BB962C8B-B14F-4D97-AF65-F5344CB8AC3E}">
        <p14:creationId xmlns:p14="http://schemas.microsoft.com/office/powerpoint/2010/main" val="216672604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6439441" y="589993"/>
            <a:ext cx="8491080" cy="2847413"/>
          </a:xfrm>
          <a:prstGeom prst="ellipse">
            <a:avLst/>
          </a:prstGeom>
        </p:spPr>
        <p:txBody>
          <a:bodyPr vert="horz" lIns="91440" tIns="45720" rIns="91440" bIns="45720" rtlCol="0" anchor="b">
            <a:normAutofit/>
          </a:bodyPr>
          <a:lstStyle/>
          <a:p>
            <a:pPr>
              <a:spcBef>
                <a:spcPct val="0"/>
              </a:spcBef>
            </a:pPr>
            <a:r>
              <a:rPr lang="en-US" sz="5100" kern="1200" dirty="0">
                <a:solidFill>
                  <a:schemeClr val="tx1"/>
                </a:solidFill>
                <a:latin typeface="+mj-lt"/>
                <a:ea typeface="+mj-ea"/>
                <a:cs typeface="+mj-cs"/>
              </a:rPr>
              <a:t>HAM WORD</a:t>
            </a:r>
            <a:endParaRPr lang="en-US" sz="5100" kern="1200" dirty="0">
              <a:solidFill>
                <a:schemeClr val="tx1"/>
              </a:solidFill>
              <a:latin typeface="+mj-lt"/>
              <a:ea typeface="+mj-ea"/>
              <a:cs typeface="Arial"/>
            </a:endParaRPr>
          </a:p>
        </p:txBody>
      </p:sp>
      <p:sp>
        <p:nvSpPr>
          <p:cNvPr id="3" name="Slide Number Placeholder 2">
            <a:extLst>
              <a:ext uri="{FF2B5EF4-FFF2-40B4-BE49-F238E27FC236}">
                <a16:creationId xmlns:a16="http://schemas.microsoft.com/office/drawing/2014/main" id="{3541981E-BAA7-8333-6C9B-D6F1E19D586D}"/>
              </a:ext>
            </a:extLst>
          </p:cNvPr>
          <p:cNvSpPr>
            <a:spLocks noGrp="1"/>
          </p:cNvSpPr>
          <p:nvPr>
            <p:ph type="sldNum" idx="12"/>
          </p:nvPr>
        </p:nvSpPr>
        <p:spPr>
          <a:xfrm>
            <a:off x="9684689" y="4887261"/>
            <a:ext cx="1669112" cy="1008213"/>
          </a:xfrm>
        </p:spPr>
        <p:txBody>
          <a:bodyPr vert="horz" lIns="91440" tIns="45720" rIns="91440" bIns="45720" rtlCol="0" anchor="ctr">
            <a:normAutofit/>
          </a:bodyPr>
          <a:lstStyle/>
          <a:p>
            <a:pPr lvl="0" indent="0">
              <a:lnSpc>
                <a:spcPct val="90000"/>
              </a:lnSpc>
              <a:spcBef>
                <a:spcPts val="0"/>
              </a:spcBef>
              <a:spcAft>
                <a:spcPts val="600"/>
              </a:spcAft>
              <a:buNone/>
            </a:pPr>
            <a:r>
              <a:rPr lang="en-US" sz="6100" kern="1200" dirty="0">
                <a:solidFill>
                  <a:srgbClr val="FFFFFF"/>
                </a:solidFill>
                <a:latin typeface="+mn-lt"/>
                <a:ea typeface="+mn-ea"/>
                <a:cs typeface="+mn-cs"/>
              </a:rPr>
              <a:t>6</a:t>
            </a:r>
          </a:p>
        </p:txBody>
      </p:sp>
      <p:pic>
        <p:nvPicPr>
          <p:cNvPr id="4" name="Picture 5">
            <a:extLst>
              <a:ext uri="{FF2B5EF4-FFF2-40B4-BE49-F238E27FC236}">
                <a16:creationId xmlns:a16="http://schemas.microsoft.com/office/drawing/2014/main" id="{CBE3E4B2-EDA4-A9BD-DF9F-E0F1F368CF27}"/>
              </a:ext>
            </a:extLst>
          </p:cNvPr>
          <p:cNvPicPr>
            <a:picLocks noChangeAspect="1"/>
          </p:cNvPicPr>
          <p:nvPr/>
        </p:nvPicPr>
        <p:blipFill>
          <a:blip r:embed="rId2"/>
          <a:stretch>
            <a:fillRect/>
          </a:stretch>
        </p:blipFill>
        <p:spPr>
          <a:xfrm>
            <a:off x="989659" y="1379024"/>
            <a:ext cx="6205125" cy="3347358"/>
          </a:xfrm>
          <a:prstGeom prst="rect">
            <a:avLst/>
          </a:prstGeom>
        </p:spPr>
      </p:pic>
    </p:spTree>
    <p:extLst>
      <p:ext uri="{BB962C8B-B14F-4D97-AF65-F5344CB8AC3E}">
        <p14:creationId xmlns:p14="http://schemas.microsoft.com/office/powerpoint/2010/main" val="395476088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30" name="Straight Connector 2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366D-8E2A-64F8-8537-175D876857AA}"/>
              </a:ext>
            </a:extLst>
          </p:cNvPr>
          <p:cNvSpPr>
            <a:spLocks noGrp="1"/>
          </p:cNvSpPr>
          <p:nvPr>
            <p:ph type="title"/>
          </p:nvPr>
        </p:nvSpPr>
        <p:spPr>
          <a:xfrm>
            <a:off x="1524000" y="1584683"/>
            <a:ext cx="9144000" cy="2551829"/>
          </a:xfrm>
          <a:prstGeom prst="ellipse">
            <a:avLst/>
          </a:prstGeom>
        </p:spPr>
        <p:txBody>
          <a:bodyPr spcFirstLastPara="1" vert="horz" lIns="91440" tIns="45720" rIns="91440" bIns="45720" rtlCol="0" anchor="ctr" anchorCtr="0">
            <a:normAutofit fontScale="90000"/>
          </a:bodyPr>
          <a:lstStyle/>
          <a:p>
            <a:pPr algn="ctr"/>
            <a:br>
              <a:rPr lang="en-US" sz="5600" kern="1200" dirty="0">
                <a:latin typeface="+mj-lt"/>
                <a:ea typeface="+mj-ea"/>
                <a:cs typeface="+mj-cs"/>
              </a:rPr>
            </a:br>
            <a:br>
              <a:rPr lang="en-US" sz="5600" kern="1200" dirty="0">
                <a:latin typeface="+mj-lt"/>
                <a:ea typeface="+mj-ea"/>
                <a:cs typeface="+mj-cs"/>
              </a:rPr>
            </a:br>
            <a:br>
              <a:rPr lang="en-US" sz="5600" kern="1200" dirty="0">
                <a:latin typeface="+mj-lt"/>
                <a:ea typeface="+mj-ea"/>
                <a:cs typeface="+mj-cs"/>
              </a:rPr>
            </a:br>
            <a:r>
              <a:rPr lang="en-US" sz="5600" kern="1200" dirty="0">
                <a:solidFill>
                  <a:schemeClr val="tx1"/>
                </a:solidFill>
                <a:latin typeface="+mj-lt"/>
                <a:ea typeface="+mj-ea"/>
                <a:cs typeface="+mj-cs"/>
              </a:rPr>
              <a:t>Data Preprocessing </a:t>
            </a:r>
            <a:endParaRPr lang="en-US" dirty="0">
              <a:solidFill>
                <a:schemeClr val="tx1"/>
              </a:solidFill>
              <a:ea typeface="+mj-ea"/>
            </a:endParaRPr>
          </a:p>
          <a:p>
            <a:pPr>
              <a:spcBef>
                <a:spcPct val="0"/>
              </a:spcBef>
            </a:pPr>
            <a:endParaRPr lang="en-US" sz="4000" kern="1200" dirty="0">
              <a:solidFill>
                <a:schemeClr val="tx1"/>
              </a:solidFill>
              <a:latin typeface="+mj-lt"/>
              <a:ea typeface="+mj-ea"/>
              <a:cs typeface="Arial"/>
            </a:endParaRPr>
          </a:p>
          <a:p>
            <a:pPr algn="ctr">
              <a:spcBef>
                <a:spcPct val="0"/>
              </a:spcBef>
            </a:pPr>
            <a:endParaRPr lang="en-US" sz="5600" kern="1200">
              <a:solidFill>
                <a:schemeClr val="tx1"/>
              </a:solidFill>
              <a:latin typeface="+mj-lt"/>
              <a:ea typeface="+mj-ea"/>
              <a:cs typeface="+mj-cs"/>
            </a:endParaRPr>
          </a:p>
          <a:p>
            <a:pPr algn="ctr">
              <a:spcBef>
                <a:spcPct val="0"/>
              </a:spcBef>
            </a:pPr>
            <a:endParaRPr lang="en-US" sz="5600" kern="1200">
              <a:solidFill>
                <a:schemeClr val="tx1"/>
              </a:solidFill>
              <a:latin typeface="+mj-lt"/>
              <a:ea typeface="+mj-ea"/>
              <a:cs typeface="+mj-cs"/>
            </a:endParaRPr>
          </a:p>
          <a:p>
            <a:pPr algn="ctr">
              <a:spcBef>
                <a:spcPct val="0"/>
              </a:spcBef>
            </a:pPr>
            <a:endParaRPr lang="en-US" sz="5600" kern="1200">
              <a:solidFill>
                <a:schemeClr val="tx1"/>
              </a:solidFill>
              <a:latin typeface="+mj-lt"/>
              <a:ea typeface="+mj-ea"/>
              <a:cs typeface="+mj-cs"/>
            </a:endParaRPr>
          </a:p>
        </p:txBody>
      </p:sp>
    </p:spTree>
    <p:extLst>
      <p:ext uri="{BB962C8B-B14F-4D97-AF65-F5344CB8AC3E}">
        <p14:creationId xmlns:p14="http://schemas.microsoft.com/office/powerpoint/2010/main" val="472704702"/>
      </p:ext>
    </p:extLst>
  </p:cSld>
  <p:clrMapOvr>
    <a:masterClrMapping/>
  </p:clrMapOvr>
  <p:transition spd="slow">
    <p:wipe/>
  </p:transition>
</p:sld>
</file>

<file path=ppt/theme/theme1.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1648</Words>
  <Application>Microsoft Office PowerPoint</Application>
  <PresentationFormat>Widescreen</PresentationFormat>
  <Paragraphs>133</Paragraphs>
  <Slides>34</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Times New Roman</vt:lpstr>
      <vt:lpstr>-apple-system</vt:lpstr>
      <vt:lpstr>Segoe UI</vt:lpstr>
      <vt:lpstr>Arial</vt:lpstr>
      <vt:lpstr>Cambria</vt:lpstr>
      <vt:lpstr>Questrial</vt:lpstr>
      <vt:lpstr>Calibri</vt:lpstr>
      <vt:lpstr>Lato</vt:lpstr>
      <vt:lpstr>1_Office Theme</vt:lpstr>
      <vt:lpstr>PowerPoint Presentation</vt:lpstr>
      <vt:lpstr>Nội dung nghiên cứu</vt:lpstr>
      <vt:lpstr>I. Giới thiệu </vt:lpstr>
      <vt:lpstr>Quy Trình </vt:lpstr>
      <vt:lpstr>II. Methodology  </vt:lpstr>
      <vt:lpstr>LABEL</vt:lpstr>
      <vt:lpstr>SPAM WORD</vt:lpstr>
      <vt:lpstr>HAM WORD</vt:lpstr>
      <vt:lpstr>   Data Preprocessing     </vt:lpstr>
      <vt:lpstr>2.2. Data Preprocessing  </vt:lpstr>
      <vt:lpstr>2.2. Data Preprocessing  </vt:lpstr>
      <vt:lpstr>2.2. Data Preprocessing  </vt:lpstr>
      <vt:lpstr>Train Test Split </vt:lpstr>
      <vt:lpstr> Feature Extraction   </vt:lpstr>
      <vt:lpstr>Count Vectorizer</vt:lpstr>
      <vt:lpstr> MODEL   </vt:lpstr>
      <vt:lpstr>Naive Bayes </vt:lpstr>
      <vt:lpstr>Naive Bayes </vt:lpstr>
      <vt:lpstr>Support Vector Machine (SVM)</vt:lpstr>
      <vt:lpstr>Support Vector Machine (SVM)</vt:lpstr>
      <vt:lpstr>Random Forest  </vt:lpstr>
      <vt:lpstr>Random Forest  </vt:lpstr>
      <vt:lpstr>   Logistic Regression</vt:lpstr>
      <vt:lpstr>   Logistic Regression</vt:lpstr>
      <vt:lpstr> Metrics    </vt:lpstr>
      <vt:lpstr>   Accuracy </vt:lpstr>
      <vt:lpstr>Precision </vt:lpstr>
      <vt:lpstr>Recall </vt:lpstr>
      <vt:lpstr>F1 Score </vt:lpstr>
      <vt:lpstr>ACCURACY</vt:lpstr>
      <vt:lpstr>RF &amp; LR</vt:lpstr>
      <vt:lpstr>SVM &amp; NB </vt:lpstr>
      <vt:lpstr>VI. Kết luận</vt:lpstr>
      <vt:lpstr>THANK YOU   ANY QUESTION PLEASE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Duy Khanh 20204570</dc:creator>
  <cp:lastModifiedBy>Brak Lihou 20200836</cp:lastModifiedBy>
  <cp:revision>813</cp:revision>
  <dcterms:created xsi:type="dcterms:W3CDTF">2022-08-22T09:04:30Z</dcterms:created>
  <dcterms:modified xsi:type="dcterms:W3CDTF">2023-07-02T15:07:01Z</dcterms:modified>
</cp:coreProperties>
</file>